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Open Sans" panose="020B0606030504020204" pitchFamily="34" charset="0"/>
      <p:regular r:id="rId12"/>
      <p:bold r:id="rId13"/>
      <p:italic r:id="rId14"/>
      <p:boldItalic r:id="rId15"/>
    </p:embeddedFont>
    <p:embeddedFont>
      <p:font typeface="Poppins" panose="00000500000000000000" pitchFamily="2" charset="0"/>
      <p:regular r:id="rId16"/>
      <p:bold r:id="rId17"/>
      <p:italic r:id="rId18"/>
      <p:boldItalic r:id="rId19"/>
    </p:embeddedFont>
    <p:embeddedFont>
      <p:font typeface="Poppins SemiBold" panose="00000700000000000000" pitchFamily="2" charset="0"/>
      <p:regular r:id="rId20"/>
      <p:bold r:id="rId21"/>
      <p:italic r:id="rId22"/>
      <p:boldItalic r:id="rId23"/>
    </p:embeddedFont>
    <p:embeddedFont>
      <p:font typeface="Proxima Nova" panose="020B0604020202020204" charset="0"/>
      <p:regular r:id="rId24"/>
      <p:bold r:id="rId25"/>
      <p:italic r:id="rId26"/>
      <p:boldItalic r:id="rId27"/>
    </p:embeddedFont>
    <p:embeddedFont>
      <p:font typeface="Raleway"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8238E8-EBF7-4B1A-9732-D66511401B8D}">
  <a:tblStyle styleId="{188238E8-EBF7-4B1A-9732-D66511401B8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3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34"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tableStyles" Target="tableStyles.xml"/><Relationship Id="rId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f96c2e9a7_0_0: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f96c2e9a7_0_0: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90f007e2a_0_154: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090f007e2a_0_154: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91d49e5bb_0_0: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91d49e5bb_0_0: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90f007e2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90f007e2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9">
  <p:cSld name="OBJECT_15">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1694" y="1618880"/>
            <a:ext cx="4580700" cy="6132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800"/>
              <a:buNone/>
              <a:defRPr sz="3900" b="0" i="0">
                <a:solidFill>
                  <a:schemeClr val="lt1"/>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701111" y="2278489"/>
            <a:ext cx="5742000" cy="2092500"/>
          </a:xfrm>
          <a:prstGeom prst="rect">
            <a:avLst/>
          </a:prstGeom>
          <a:noFill/>
          <a:ln>
            <a:noFill/>
          </a:ln>
        </p:spPr>
        <p:txBody>
          <a:bodyPr spcFirstLastPara="1" wrap="square" lIns="0" tIns="0" rIns="0" bIns="0" anchor="t" anchorCtr="0">
            <a:normAutofit/>
          </a:bodyPr>
          <a:lstStyle>
            <a:lvl1pPr marL="457200" lvl="0" indent="-228600" algn="l" rtl="0">
              <a:lnSpc>
                <a:spcPct val="115000"/>
              </a:lnSpc>
              <a:spcBef>
                <a:spcPts val="0"/>
              </a:spcBef>
              <a:spcAft>
                <a:spcPts val="0"/>
              </a:spcAft>
              <a:buSzPts val="1800"/>
              <a:buNone/>
              <a:defRPr b="0" i="0">
                <a:solidFill>
                  <a:schemeClr val="dk1"/>
                </a:solidFill>
              </a:defRPr>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sp>
        <p:nvSpPr>
          <p:cNvPr id="53" name="Google Shape;53;p13"/>
          <p:cNvSpPr txBox="1">
            <a:spLocks noGrp="1"/>
          </p:cNvSpPr>
          <p:nvPr>
            <p:ph type="ftr" idx="11"/>
          </p:nvPr>
        </p:nvSpPr>
        <p:spPr>
          <a:xfrm>
            <a:off x="3108960" y="4783455"/>
            <a:ext cx="2926200" cy="2574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dt" idx="10"/>
          </p:nvPr>
        </p:nvSpPr>
        <p:spPr>
          <a:xfrm>
            <a:off x="457200" y="4783455"/>
            <a:ext cx="2103000" cy="257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83680" y="4783455"/>
            <a:ext cx="2103000" cy="257400"/>
          </a:xfrm>
          <a:prstGeom prst="rect">
            <a:avLst/>
          </a:prstGeom>
          <a:noFill/>
          <a:ln>
            <a:noFill/>
          </a:ln>
        </p:spPr>
        <p:txBody>
          <a:bodyPr spcFirstLastPara="1" wrap="square" lIns="0" tIns="0" rIns="0" bIns="0" anchor="t"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mt="56000"/>
          </a:blip>
          <a:stretch>
            <a:fillRect/>
          </a:stretch>
        </p:blipFill>
        <p:spPr>
          <a:xfrm>
            <a:off x="-388875" y="718800"/>
            <a:ext cx="9532877" cy="3858674"/>
          </a:xfrm>
          <a:prstGeom prst="rect">
            <a:avLst/>
          </a:prstGeom>
          <a:noFill/>
          <a:ln>
            <a:noFill/>
          </a:ln>
        </p:spPr>
      </p:pic>
      <p:sp>
        <p:nvSpPr>
          <p:cNvPr id="61" name="Google Shape;61;p14"/>
          <p:cNvSpPr txBox="1"/>
          <p:nvPr/>
        </p:nvSpPr>
        <p:spPr>
          <a:xfrm>
            <a:off x="368750" y="1261025"/>
            <a:ext cx="8852700" cy="893400"/>
          </a:xfrm>
          <a:prstGeom prst="rect">
            <a:avLst/>
          </a:prstGeom>
          <a:noFill/>
          <a:ln>
            <a:noFill/>
          </a:ln>
        </p:spPr>
        <p:txBody>
          <a:bodyPr spcFirstLastPara="1" wrap="square" lIns="45725" tIns="45725" rIns="45725" bIns="457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2100" b="1">
                <a:solidFill>
                  <a:srgbClr val="434343"/>
                </a:solidFill>
                <a:latin typeface="Open Sans"/>
                <a:ea typeface="Open Sans"/>
                <a:cs typeface="Open Sans"/>
                <a:sym typeface="Open Sans"/>
              </a:rPr>
              <a:t>Gazelle - Convergence : API d’échange de données </a:t>
            </a:r>
            <a:endParaRPr sz="21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fr" sz="2200">
                <a:solidFill>
                  <a:srgbClr val="434343"/>
                </a:solidFill>
                <a:latin typeface="Open Sans"/>
                <a:ea typeface="Open Sans"/>
                <a:cs typeface="Open Sans"/>
                <a:sym typeface="Open Sans"/>
              </a:rPr>
              <a:t>Expression de besoin</a:t>
            </a:r>
            <a:endParaRPr sz="2200">
              <a:solidFill>
                <a:srgbClr val="808080"/>
              </a:solidFill>
              <a:latin typeface="Open Sans"/>
              <a:ea typeface="Open Sans"/>
              <a:cs typeface="Open Sans"/>
              <a:sym typeface="Open Sans"/>
            </a:endParaRPr>
          </a:p>
        </p:txBody>
      </p:sp>
      <p:pic>
        <p:nvPicPr>
          <p:cNvPr id="62" name="Google Shape;62;p14"/>
          <p:cNvPicPr preferRelativeResize="0"/>
          <p:nvPr/>
        </p:nvPicPr>
        <p:blipFill>
          <a:blip r:embed="rId4">
            <a:alphaModFix/>
          </a:blip>
          <a:stretch>
            <a:fillRect/>
          </a:stretch>
        </p:blipFill>
        <p:spPr>
          <a:xfrm>
            <a:off x="7690900" y="4290225"/>
            <a:ext cx="1182600" cy="701501"/>
          </a:xfrm>
          <a:prstGeom prst="rect">
            <a:avLst/>
          </a:prstGeom>
          <a:noFill/>
          <a:ln>
            <a:noFill/>
          </a:ln>
        </p:spPr>
      </p:pic>
      <p:pic>
        <p:nvPicPr>
          <p:cNvPr id="63" name="Google Shape;63;p14"/>
          <p:cNvPicPr preferRelativeResize="0"/>
          <p:nvPr/>
        </p:nvPicPr>
        <p:blipFill>
          <a:blip r:embed="rId5">
            <a:alphaModFix/>
          </a:blip>
          <a:stretch>
            <a:fillRect/>
          </a:stretch>
        </p:blipFill>
        <p:spPr>
          <a:xfrm>
            <a:off x="368750" y="304113"/>
            <a:ext cx="2479150" cy="893386"/>
          </a:xfrm>
          <a:prstGeom prst="rect">
            <a:avLst/>
          </a:prstGeom>
          <a:noFill/>
          <a:ln>
            <a:noFill/>
          </a:ln>
        </p:spPr>
      </p:pic>
      <p:sp>
        <p:nvSpPr>
          <p:cNvPr id="64" name="Google Shape;64;p14"/>
          <p:cNvSpPr/>
          <p:nvPr/>
        </p:nvSpPr>
        <p:spPr>
          <a:xfrm>
            <a:off x="-121150" y="-60725"/>
            <a:ext cx="257400" cy="2593500"/>
          </a:xfrm>
          <a:prstGeom prst="rect">
            <a:avLst/>
          </a:prstGeom>
          <a:solidFill>
            <a:srgbClr val="66666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9015025" y="4058525"/>
            <a:ext cx="257400" cy="1164900"/>
          </a:xfrm>
          <a:prstGeom prst="rect">
            <a:avLst/>
          </a:prstGeom>
          <a:solidFill>
            <a:srgbClr val="66666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6" name="Google Shape;66;p14"/>
          <p:cNvGraphicFramePr/>
          <p:nvPr>
            <p:extLst>
              <p:ext uri="{D42A27DB-BD31-4B8C-83A1-F6EECF244321}">
                <p14:modId xmlns:p14="http://schemas.microsoft.com/office/powerpoint/2010/main" val="3143409853"/>
              </p:ext>
            </p:extLst>
          </p:nvPr>
        </p:nvGraphicFramePr>
        <p:xfrm>
          <a:off x="915950" y="4252675"/>
          <a:ext cx="2611400" cy="776600"/>
        </p:xfrm>
        <a:graphic>
          <a:graphicData uri="http://schemas.openxmlformats.org/drawingml/2006/table">
            <a:tbl>
              <a:tblPr>
                <a:noFill/>
                <a:tableStyleId>{188238E8-EBF7-4B1A-9732-D66511401B8D}</a:tableStyleId>
              </a:tblPr>
              <a:tblGrid>
                <a:gridCol w="782725">
                  <a:extLst>
                    <a:ext uri="{9D8B030D-6E8A-4147-A177-3AD203B41FA5}">
                      <a16:colId xmlns:a16="http://schemas.microsoft.com/office/drawing/2014/main" val="20000"/>
                    </a:ext>
                  </a:extLst>
                </a:gridCol>
                <a:gridCol w="1828675">
                  <a:extLst>
                    <a:ext uri="{9D8B030D-6E8A-4147-A177-3AD203B41FA5}">
                      <a16:colId xmlns:a16="http://schemas.microsoft.com/office/drawing/2014/main" val="20001"/>
                    </a:ext>
                  </a:extLst>
                </a:gridCol>
              </a:tblGrid>
              <a:tr h="388300">
                <a:tc>
                  <a:txBody>
                    <a:bodyPr/>
                    <a:lstStyle/>
                    <a:p>
                      <a:pPr marL="0" lvl="0" indent="0" algn="l" rtl="0">
                        <a:spcBef>
                          <a:spcPts val="0"/>
                        </a:spcBef>
                        <a:spcAft>
                          <a:spcPts val="0"/>
                        </a:spcAft>
                        <a:buNone/>
                      </a:pPr>
                      <a:r>
                        <a:rPr lang="fr" sz="800">
                          <a:solidFill>
                            <a:srgbClr val="FFFFFF"/>
                          </a:solidFill>
                          <a:latin typeface="Proxima Nova"/>
                          <a:ea typeface="Proxima Nova"/>
                          <a:cs typeface="Proxima Nova"/>
                          <a:sym typeface="Proxima Nova"/>
                        </a:rPr>
                        <a:t>Version</a:t>
                      </a:r>
                      <a:endParaRPr sz="800">
                        <a:solidFill>
                          <a:srgbClr val="FFFFFF"/>
                        </a:solidFill>
                        <a:latin typeface="Proxima Nova"/>
                        <a:ea typeface="Proxima Nova"/>
                        <a:cs typeface="Proxima Nova"/>
                        <a:sym typeface="Proxima Nova"/>
                      </a:endParaRPr>
                    </a:p>
                  </a:txBody>
                  <a:tcPr marL="127000" marR="127000" marT="127000" marB="1270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r>
                        <a:rPr lang="fr" sz="800" dirty="0">
                          <a:solidFill>
                            <a:srgbClr val="0B2D67"/>
                          </a:solidFill>
                          <a:latin typeface="Proxima Nova"/>
                          <a:ea typeface="Proxima Nova"/>
                          <a:cs typeface="Proxima Nova"/>
                          <a:sym typeface="Proxima Nova"/>
                        </a:rPr>
                        <a:t>1.1</a:t>
                      </a:r>
                      <a:endParaRPr sz="800" dirty="0">
                        <a:solidFill>
                          <a:srgbClr val="0B2D67"/>
                        </a:solidFill>
                        <a:latin typeface="Proxima Nova"/>
                        <a:ea typeface="Proxima Nova"/>
                        <a:cs typeface="Proxima Nova"/>
                        <a:sym typeface="Proxima Nova"/>
                      </a:endParaRPr>
                    </a:p>
                  </a:txBody>
                  <a:tcPr marL="127000" marR="127000" marT="127000" marB="12700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8300">
                <a:tc>
                  <a:txBody>
                    <a:bodyPr/>
                    <a:lstStyle/>
                    <a:p>
                      <a:pPr marL="0" lvl="0" indent="0" algn="l" rtl="0">
                        <a:spcBef>
                          <a:spcPts val="0"/>
                        </a:spcBef>
                        <a:spcAft>
                          <a:spcPts val="0"/>
                        </a:spcAft>
                        <a:buNone/>
                      </a:pPr>
                      <a:r>
                        <a:rPr lang="fr" sz="800">
                          <a:solidFill>
                            <a:srgbClr val="FFFFFF"/>
                          </a:solidFill>
                          <a:latin typeface="Proxima Nova"/>
                          <a:ea typeface="Proxima Nova"/>
                          <a:cs typeface="Proxima Nova"/>
                          <a:sym typeface="Proxima Nova"/>
                        </a:rPr>
                        <a:t>Date</a:t>
                      </a:r>
                      <a:endParaRPr sz="800">
                        <a:solidFill>
                          <a:srgbClr val="FFFFFF"/>
                        </a:solidFill>
                        <a:latin typeface="Proxima Nova"/>
                        <a:ea typeface="Proxima Nova"/>
                        <a:cs typeface="Proxima Nova"/>
                        <a:sym typeface="Proxima Nova"/>
                      </a:endParaRPr>
                    </a:p>
                  </a:txBody>
                  <a:tcPr marL="127000" marR="127000" marT="127000" marB="12700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999999"/>
                    </a:solidFill>
                  </a:tcPr>
                </a:tc>
                <a:tc>
                  <a:txBody>
                    <a:bodyPr/>
                    <a:lstStyle/>
                    <a:p>
                      <a:pPr marL="355600" lvl="0" indent="0" algn="ctr" rtl="0">
                        <a:spcBef>
                          <a:spcPts val="0"/>
                        </a:spcBef>
                        <a:spcAft>
                          <a:spcPts val="0"/>
                        </a:spcAft>
                        <a:buNone/>
                      </a:pPr>
                      <a:r>
                        <a:rPr lang="fr" sz="800" dirty="0">
                          <a:solidFill>
                            <a:srgbClr val="0B2D67"/>
                          </a:solidFill>
                          <a:latin typeface="Proxima Nova"/>
                          <a:ea typeface="Proxima Nova"/>
                          <a:cs typeface="Proxima Nova"/>
                          <a:sym typeface="Proxima Nova"/>
                        </a:rPr>
                        <a:t>02/02/2022</a:t>
                      </a:r>
                      <a:endParaRPr sz="800" dirty="0">
                        <a:solidFill>
                          <a:srgbClr val="0B2D67"/>
                        </a:solidFill>
                        <a:latin typeface="Proxima Nova"/>
                        <a:ea typeface="Proxima Nova"/>
                        <a:cs typeface="Proxima Nova"/>
                        <a:sym typeface="Proxima Nova"/>
                      </a:endParaRPr>
                    </a:p>
                  </a:txBody>
                  <a:tcPr marL="127000" marR="127000" marT="127000" marB="12700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677550" y="1330400"/>
            <a:ext cx="7788900" cy="2769600"/>
          </a:xfrm>
          <a:prstGeom prst="rect">
            <a:avLst/>
          </a:prstGeom>
        </p:spPr>
        <p:txBody>
          <a:bodyPr spcFirstLastPara="1" wrap="square" lIns="0" tIns="0" rIns="0" bIns="0" anchor="t" anchorCtr="0">
            <a:noAutofit/>
          </a:bodyPr>
          <a:lstStyle/>
          <a:p>
            <a:pPr marL="0" lvl="0" indent="0" rtl="0">
              <a:lnSpc>
                <a:spcPct val="150000"/>
              </a:lnSpc>
              <a:spcBef>
                <a:spcPts val="0"/>
              </a:spcBef>
              <a:spcAft>
                <a:spcPts val="0"/>
              </a:spcAft>
              <a:buClr>
                <a:schemeClr val="dk1"/>
              </a:buClr>
              <a:buSzPts val="600"/>
              <a:buFont typeface="Arial"/>
              <a:buNone/>
            </a:pPr>
            <a:r>
              <a:rPr lang="fr" sz="1100" dirty="0">
                <a:latin typeface="Poppins SemiBold"/>
                <a:ea typeface="Poppins SemiBold"/>
                <a:cs typeface="Poppins SemiBold"/>
                <a:sym typeface="Poppins SemiBold"/>
              </a:rPr>
              <a:t>Besoin</a:t>
            </a:r>
            <a:br>
              <a:rPr lang="fr" sz="1100" dirty="0">
                <a:latin typeface="Poppins SemiBold"/>
                <a:ea typeface="Poppins SemiBold"/>
                <a:cs typeface="Poppins SemiBold"/>
                <a:sym typeface="Poppins SemiBold"/>
              </a:rPr>
            </a:br>
            <a:r>
              <a:rPr lang="fr" sz="800" dirty="0">
                <a:latin typeface="Montserrat"/>
                <a:ea typeface="Montserrat"/>
                <a:cs typeface="Montserrat"/>
                <a:sym typeface="Montserrat"/>
              </a:rPr>
              <a:t>Le besoin concerne la fourniture d’un service API par Gazelle permettant, si l’éditeur est à la phase de dépôt des preuves dans Convergence, de lui permettre d’importer directement dans son interface Convergence les url de tests générées dans Gazelle pour un système, sous réserve d’existence. Les spécifications sont :</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Possibilité de récupérer l’url de résultat de test Gazelle dans l’interface Convergence lors du dépôt de preuves</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Requêtes envoyés de Convergence à Gazelle à l’action utilisateur</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Echange de données entre services Back-end Gazelle/Convergence :</a:t>
            </a:r>
          </a:p>
          <a:p>
            <a:pPr lvl="1" indent="-279400" algn="just">
              <a:lnSpc>
                <a:spcPct val="150000"/>
              </a:lnSpc>
              <a:spcBef>
                <a:spcPts val="0"/>
              </a:spcBef>
              <a:buSzPts val="800"/>
              <a:buFont typeface="Montserrat"/>
              <a:buChar char="●"/>
            </a:pPr>
            <a:r>
              <a:rPr lang="fr" sz="800" dirty="0">
                <a:solidFill>
                  <a:schemeClr val="dk1"/>
                </a:solidFill>
                <a:latin typeface="Montserrat"/>
                <a:sym typeface="Montserrat"/>
              </a:rPr>
              <a:t>pas d’authentification utilisateur nécessaire</a:t>
            </a:r>
            <a:endParaRPr sz="800" dirty="0">
              <a:solidFill>
                <a:schemeClr val="dk1"/>
              </a:solidFill>
              <a:latin typeface="Montserrat"/>
              <a:sym typeface="Poppins SemiBold"/>
            </a:endParaRPr>
          </a:p>
          <a:p>
            <a:pPr lvl="1" indent="-279400" algn="just">
              <a:lnSpc>
                <a:spcPct val="150000"/>
              </a:lnSpc>
              <a:spcBef>
                <a:spcPts val="0"/>
              </a:spcBef>
              <a:buSzPts val="800"/>
              <a:buFont typeface="Montserrat"/>
              <a:buChar char="●"/>
            </a:pPr>
            <a:r>
              <a:rPr lang="fr-FR" sz="800" dirty="0">
                <a:solidFill>
                  <a:schemeClr val="dk1"/>
                </a:solidFill>
                <a:latin typeface="Montserrat"/>
                <a:sym typeface="Montserrat"/>
              </a:rPr>
              <a:t>une authentification système en revanche est requise</a:t>
            </a:r>
            <a:endParaRPr lang="fr" sz="800" dirty="0">
              <a:solidFill>
                <a:schemeClr val="dk1"/>
              </a:solidFill>
              <a:latin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API en Json</a:t>
            </a:r>
            <a:endParaRPr sz="800" dirty="0">
              <a:latin typeface="Montserrat"/>
              <a:ea typeface="Montserrat"/>
              <a:cs typeface="Montserrat"/>
              <a:sym typeface="Montserrat"/>
            </a:endParaRPr>
          </a:p>
          <a:p>
            <a:pPr marL="0" lvl="0" indent="0" algn="just" rtl="0">
              <a:lnSpc>
                <a:spcPct val="150000"/>
              </a:lnSpc>
              <a:spcBef>
                <a:spcPts val="0"/>
              </a:spcBef>
              <a:spcAft>
                <a:spcPts val="0"/>
              </a:spcAft>
              <a:buNone/>
            </a:pPr>
            <a:endParaRPr sz="400" dirty="0">
              <a:latin typeface="Montserrat"/>
              <a:ea typeface="Montserrat"/>
              <a:cs typeface="Montserrat"/>
              <a:sym typeface="Montserrat"/>
            </a:endParaRPr>
          </a:p>
          <a:p>
            <a:pPr marL="0" lvl="0" indent="0" algn="just" rtl="0">
              <a:lnSpc>
                <a:spcPct val="150000"/>
              </a:lnSpc>
              <a:spcBef>
                <a:spcPts val="0"/>
              </a:spcBef>
              <a:spcAft>
                <a:spcPts val="0"/>
              </a:spcAft>
              <a:buNone/>
            </a:pPr>
            <a:r>
              <a:rPr lang="fr" sz="1100" dirty="0">
                <a:latin typeface="Poppins SemiBold"/>
                <a:ea typeface="Poppins SemiBold"/>
                <a:cs typeface="Poppins SemiBold"/>
                <a:sym typeface="Poppins SemiBold"/>
              </a:rPr>
              <a:t>Points de vigilance</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Vérifier la sécurisation des échanges Back-end &amp; accessibilité unique Convergence</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Designer les maquettes d'affichage des messages issus des résultats de requêtes</a:t>
            </a:r>
            <a:endParaRPr sz="800" dirty="0">
              <a:latin typeface="Montserrat"/>
              <a:ea typeface="Montserrat"/>
              <a:cs typeface="Montserrat"/>
              <a:sym typeface="Montserrat"/>
            </a:endParaRPr>
          </a:p>
          <a:p>
            <a:pPr marL="0" lvl="0" indent="0" algn="just" rtl="0">
              <a:lnSpc>
                <a:spcPct val="150000"/>
              </a:lnSpc>
              <a:spcBef>
                <a:spcPts val="0"/>
              </a:spcBef>
              <a:spcAft>
                <a:spcPts val="0"/>
              </a:spcAft>
              <a:buNone/>
            </a:pPr>
            <a:endParaRPr sz="400" dirty="0">
              <a:latin typeface="Montserrat"/>
              <a:ea typeface="Montserrat"/>
              <a:cs typeface="Montserrat"/>
              <a:sym typeface="Montserrat"/>
            </a:endParaRPr>
          </a:p>
          <a:p>
            <a:pPr marL="0" lvl="0" indent="0" algn="just" rtl="0">
              <a:lnSpc>
                <a:spcPct val="150000"/>
              </a:lnSpc>
              <a:spcBef>
                <a:spcPts val="0"/>
              </a:spcBef>
              <a:spcAft>
                <a:spcPts val="0"/>
              </a:spcAft>
              <a:buClr>
                <a:schemeClr val="dk1"/>
              </a:buClr>
              <a:buSzPts val="600"/>
              <a:buFont typeface="Arial"/>
              <a:buNone/>
            </a:pPr>
            <a:r>
              <a:rPr lang="fr" sz="1100" dirty="0">
                <a:latin typeface="Poppins SemiBold"/>
                <a:ea typeface="Poppins SemiBold"/>
                <a:cs typeface="Poppins SemiBold"/>
                <a:sym typeface="Poppins SemiBold"/>
              </a:rPr>
              <a:t>User story d’utilisation de l’API</a:t>
            </a:r>
            <a:endParaRPr sz="800" b="1"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L’éditeur effectue son dépôt des preuves à différentes exigences DSR dans l’interface Convergence.</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Quand la preuve le permet, il a la possibilité d’importer son résultat de test depuis Gazelle</a:t>
            </a:r>
            <a:endParaRPr sz="800" dirty="0">
              <a:latin typeface="Montserrat"/>
              <a:ea typeface="Montserrat"/>
              <a:cs typeface="Montserrat"/>
              <a:sym typeface="Montserrat"/>
            </a:endParaRPr>
          </a:p>
          <a:p>
            <a:pPr marL="457200" lvl="0" indent="-279400" algn="just" rtl="0">
              <a:lnSpc>
                <a:spcPct val="150000"/>
              </a:lnSpc>
              <a:spcBef>
                <a:spcPts val="0"/>
              </a:spcBef>
              <a:spcAft>
                <a:spcPts val="0"/>
              </a:spcAft>
              <a:buSzPts val="800"/>
              <a:buFont typeface="Montserrat"/>
              <a:buChar char="●"/>
            </a:pPr>
            <a:r>
              <a:rPr lang="fr" sz="800" dirty="0">
                <a:latin typeface="Montserrat"/>
                <a:ea typeface="Montserrat"/>
                <a:cs typeface="Montserrat"/>
                <a:sym typeface="Montserrat"/>
              </a:rPr>
              <a:t>Plus précisément en tant qu’éditeur, en cliquant sur “utiliser Gazelle”, il peut visualiser et sélectionner les preuves Gazelle attendues.</a:t>
            </a:r>
            <a:endParaRPr sz="800" dirty="0">
              <a:latin typeface="Montserrat"/>
              <a:ea typeface="Montserrat"/>
              <a:cs typeface="Montserrat"/>
              <a:sym typeface="Montserrat"/>
            </a:endParaRPr>
          </a:p>
          <a:p>
            <a:pPr marL="0" lvl="0" indent="0" algn="just" rtl="0">
              <a:lnSpc>
                <a:spcPct val="150000"/>
              </a:lnSpc>
              <a:spcBef>
                <a:spcPts val="0"/>
              </a:spcBef>
              <a:spcAft>
                <a:spcPts val="0"/>
              </a:spcAft>
              <a:buNone/>
            </a:pPr>
            <a:r>
              <a:rPr lang="fr" sz="800" dirty="0">
                <a:latin typeface="Montserrat"/>
                <a:ea typeface="Montserrat"/>
                <a:cs typeface="Montserrat"/>
                <a:sym typeface="Montserrat"/>
              </a:rPr>
              <a:t>(Cf slide suivante)	</a:t>
            </a:r>
            <a:br>
              <a:rPr lang="fr" sz="800" dirty="0">
                <a:latin typeface="Montserrat"/>
                <a:ea typeface="Montserrat"/>
                <a:cs typeface="Montserrat"/>
                <a:sym typeface="Montserrat"/>
              </a:rPr>
            </a:br>
            <a:br>
              <a:rPr lang="fr" sz="800" dirty="0">
                <a:latin typeface="Montserrat"/>
                <a:ea typeface="Montserrat"/>
                <a:cs typeface="Montserrat"/>
                <a:sym typeface="Montserrat"/>
              </a:rPr>
            </a:br>
            <a:endParaRPr sz="800" dirty="0">
              <a:latin typeface="Montserrat"/>
              <a:ea typeface="Montserrat"/>
              <a:cs typeface="Montserrat"/>
              <a:sym typeface="Montserrat"/>
            </a:endParaRPr>
          </a:p>
          <a:p>
            <a:pPr marL="0" lvl="0" indent="0" algn="just" rtl="0">
              <a:lnSpc>
                <a:spcPct val="150000"/>
              </a:lnSpc>
              <a:spcBef>
                <a:spcPts val="0"/>
              </a:spcBef>
              <a:spcAft>
                <a:spcPts val="0"/>
              </a:spcAft>
              <a:buNone/>
            </a:pPr>
            <a:endParaRPr sz="800" dirty="0">
              <a:latin typeface="Montserrat"/>
              <a:ea typeface="Montserrat"/>
              <a:cs typeface="Montserrat"/>
              <a:sym typeface="Montserrat"/>
            </a:endParaRPr>
          </a:p>
        </p:txBody>
      </p:sp>
      <p:pic>
        <p:nvPicPr>
          <p:cNvPr id="72" name="Google Shape;72;p15"/>
          <p:cNvPicPr preferRelativeResize="0"/>
          <p:nvPr/>
        </p:nvPicPr>
        <p:blipFill>
          <a:blip r:embed="rId3">
            <a:alphaModFix/>
          </a:blip>
          <a:stretch>
            <a:fillRect/>
          </a:stretch>
        </p:blipFill>
        <p:spPr>
          <a:xfrm>
            <a:off x="6908609" y="4829587"/>
            <a:ext cx="1017032" cy="103161"/>
          </a:xfrm>
          <a:prstGeom prst="rect">
            <a:avLst/>
          </a:prstGeom>
          <a:noFill/>
          <a:ln>
            <a:noFill/>
          </a:ln>
        </p:spPr>
      </p:pic>
      <p:pic>
        <p:nvPicPr>
          <p:cNvPr id="73" name="Google Shape;73;p15"/>
          <p:cNvPicPr preferRelativeResize="0"/>
          <p:nvPr/>
        </p:nvPicPr>
        <p:blipFill rotWithShape="1">
          <a:blip r:embed="rId4">
            <a:alphaModFix/>
          </a:blip>
          <a:srcRect l="17613" r="17723" b="30284"/>
          <a:stretch/>
        </p:blipFill>
        <p:spPr>
          <a:xfrm>
            <a:off x="8435313" y="4645450"/>
            <a:ext cx="448428" cy="287302"/>
          </a:xfrm>
          <a:prstGeom prst="rect">
            <a:avLst/>
          </a:prstGeom>
          <a:noFill/>
          <a:ln>
            <a:noFill/>
          </a:ln>
        </p:spPr>
      </p:pic>
      <p:pic>
        <p:nvPicPr>
          <p:cNvPr id="74" name="Google Shape;74;p15"/>
          <p:cNvPicPr preferRelativeResize="0"/>
          <p:nvPr/>
        </p:nvPicPr>
        <p:blipFill>
          <a:blip r:embed="rId3">
            <a:alphaModFix/>
          </a:blip>
          <a:stretch>
            <a:fillRect/>
          </a:stretch>
        </p:blipFill>
        <p:spPr>
          <a:xfrm>
            <a:off x="1072721" y="1017996"/>
            <a:ext cx="1017032" cy="103161"/>
          </a:xfrm>
          <a:prstGeom prst="rect">
            <a:avLst/>
          </a:prstGeom>
          <a:noFill/>
          <a:ln>
            <a:noFill/>
          </a:ln>
        </p:spPr>
      </p:pic>
      <p:sp>
        <p:nvSpPr>
          <p:cNvPr id="75" name="Google Shape;75;p15"/>
          <p:cNvSpPr txBox="1"/>
          <p:nvPr/>
        </p:nvSpPr>
        <p:spPr>
          <a:xfrm>
            <a:off x="1072728" y="287100"/>
            <a:ext cx="6184500" cy="4893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2100">
                <a:solidFill>
                  <a:srgbClr val="001B3F"/>
                </a:solidFill>
                <a:latin typeface="Poppins"/>
                <a:ea typeface="Poppins"/>
                <a:cs typeface="Poppins"/>
                <a:sym typeface="Poppins"/>
              </a:rPr>
              <a:t>Définition de l’API</a:t>
            </a:r>
            <a:endParaRPr sz="2100">
              <a:solidFill>
                <a:srgbClr val="001B3F"/>
              </a:solidFill>
              <a:latin typeface="Poppins"/>
              <a:ea typeface="Poppins"/>
              <a:cs typeface="Poppins"/>
              <a:sym typeface="Poppins"/>
            </a:endParaRPr>
          </a:p>
        </p:txBody>
      </p:sp>
      <p:sp>
        <p:nvSpPr>
          <p:cNvPr id="76" name="Google Shape;76;p15"/>
          <p:cNvSpPr txBox="1"/>
          <p:nvPr/>
        </p:nvSpPr>
        <p:spPr>
          <a:xfrm>
            <a:off x="1123925" y="793276"/>
            <a:ext cx="3325500" cy="327900"/>
          </a:xfrm>
          <a:prstGeom prst="rect">
            <a:avLst/>
          </a:prstGeom>
          <a:noFill/>
          <a:ln>
            <a:noFill/>
          </a:ln>
        </p:spPr>
        <p:txBody>
          <a:bodyPr spcFirstLastPara="1" wrap="square" lIns="0" tIns="6350" rIns="0" bIns="0" anchor="t" anchorCtr="0">
            <a:noAutofit/>
          </a:bodyPr>
          <a:lstStyle/>
          <a:p>
            <a:pPr marL="0" marR="0" lvl="0" indent="0" algn="l" rtl="0">
              <a:lnSpc>
                <a:spcPct val="120500"/>
              </a:lnSpc>
              <a:spcBef>
                <a:spcPts val="0"/>
              </a:spcBef>
              <a:spcAft>
                <a:spcPts val="0"/>
              </a:spcAft>
              <a:buClr>
                <a:schemeClr val="dk1"/>
              </a:buClr>
              <a:buSzPts val="600"/>
              <a:buFont typeface="Arial"/>
              <a:buNone/>
            </a:pPr>
            <a:endParaRPr sz="1000">
              <a:solidFill>
                <a:srgbClr val="090E28"/>
              </a:solidFill>
              <a:latin typeface="Montserrat"/>
              <a:ea typeface="Montserrat"/>
              <a:cs typeface="Montserrat"/>
              <a:sym typeface="Montserrat"/>
            </a:endParaRPr>
          </a:p>
          <a:p>
            <a:pPr marL="0" marR="0" lvl="0" indent="0" algn="l" rtl="0">
              <a:lnSpc>
                <a:spcPct val="120500"/>
              </a:lnSpc>
              <a:spcBef>
                <a:spcPts val="0"/>
              </a:spcBef>
              <a:spcAft>
                <a:spcPts val="0"/>
              </a:spcAft>
              <a:buClr>
                <a:schemeClr val="dk1"/>
              </a:buClr>
              <a:buSzPts val="600"/>
              <a:buFont typeface="Arial"/>
              <a:buNone/>
            </a:pPr>
            <a:endParaRPr sz="1000">
              <a:solidFill>
                <a:srgbClr val="090E28"/>
              </a:solidFill>
              <a:latin typeface="Montserrat"/>
              <a:ea typeface="Montserrat"/>
              <a:cs typeface="Montserrat"/>
              <a:sym typeface="Montserrat"/>
            </a:endParaRPr>
          </a:p>
          <a:p>
            <a:pPr marL="0" marR="0" lvl="0" indent="0" algn="l" rtl="0">
              <a:lnSpc>
                <a:spcPct val="120500"/>
              </a:lnSpc>
              <a:spcBef>
                <a:spcPts val="0"/>
              </a:spcBef>
              <a:spcAft>
                <a:spcPts val="0"/>
              </a:spcAft>
              <a:buClr>
                <a:schemeClr val="dk1"/>
              </a:buClr>
              <a:buSzPts val="600"/>
              <a:buFont typeface="Arial"/>
              <a:buNone/>
            </a:pPr>
            <a:endParaRPr sz="1000">
              <a:solidFill>
                <a:srgbClr val="090E28"/>
              </a:solidFill>
              <a:latin typeface="Montserrat"/>
              <a:ea typeface="Montserrat"/>
              <a:cs typeface="Montserrat"/>
              <a:sym typeface="Montserrat"/>
            </a:endParaRPr>
          </a:p>
        </p:txBody>
      </p:sp>
      <p:grpSp>
        <p:nvGrpSpPr>
          <p:cNvPr id="77" name="Google Shape;77;p15"/>
          <p:cNvGrpSpPr/>
          <p:nvPr/>
        </p:nvGrpSpPr>
        <p:grpSpPr>
          <a:xfrm>
            <a:off x="302325" y="329888"/>
            <a:ext cx="685200" cy="791250"/>
            <a:chOff x="372425" y="465475"/>
            <a:chExt cx="1370400" cy="1582500"/>
          </a:xfrm>
        </p:grpSpPr>
        <p:sp>
          <p:nvSpPr>
            <p:cNvPr id="78" name="Google Shape;78;p15"/>
            <p:cNvSpPr/>
            <p:nvPr/>
          </p:nvSpPr>
          <p:spPr>
            <a:xfrm>
              <a:off x="372425" y="465475"/>
              <a:ext cx="1182300" cy="1582500"/>
            </a:xfrm>
            <a:prstGeom prst="roundRect">
              <a:avLst>
                <a:gd name="adj" fmla="val 16667"/>
              </a:avLst>
            </a:prstGeom>
            <a:noFill/>
            <a:ln w="28575" cap="flat" cmpd="sng">
              <a:solidFill>
                <a:srgbClr val="001B3F"/>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448625" y="541675"/>
              <a:ext cx="1294200" cy="5643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1200">
                  <a:solidFill>
                    <a:srgbClr val="090E28"/>
                  </a:solidFill>
                  <a:latin typeface="Poppins"/>
                  <a:ea typeface="Poppins"/>
                  <a:cs typeface="Poppins"/>
                  <a:sym typeface="Poppins"/>
                </a:rPr>
                <a:t>01</a:t>
              </a:r>
              <a:endParaRPr sz="1200">
                <a:solidFill>
                  <a:srgbClr val="090E28"/>
                </a:solidFill>
                <a:latin typeface="Poppins"/>
                <a:ea typeface="Poppins"/>
                <a:cs typeface="Poppins"/>
                <a:sym typeface="Poppins"/>
              </a:endParaRPr>
            </a:p>
          </p:txBody>
        </p:sp>
        <p:sp>
          <p:nvSpPr>
            <p:cNvPr id="80" name="Google Shape;80;p15"/>
            <p:cNvSpPr/>
            <p:nvPr/>
          </p:nvSpPr>
          <p:spPr>
            <a:xfrm>
              <a:off x="567900" y="1051975"/>
              <a:ext cx="108000" cy="104100"/>
            </a:xfrm>
            <a:prstGeom prst="roundRect">
              <a:avLst>
                <a:gd name="adj" fmla="val 16667"/>
              </a:avLst>
            </a:prstGeom>
            <a:solidFill>
              <a:srgbClr val="00468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81" name="Google Shape;81;p15"/>
          <p:cNvSpPr txBox="1">
            <a:spLocks noGrp="1"/>
          </p:cNvSpPr>
          <p:nvPr>
            <p:ph type="sldNum" idx="12"/>
          </p:nvPr>
        </p:nvSpPr>
        <p:spPr>
          <a:xfrm>
            <a:off x="8920755" y="4886100"/>
            <a:ext cx="223200" cy="257400"/>
          </a:xfrm>
          <a:prstGeom prst="rect">
            <a:avLst/>
          </a:prstGeom>
        </p:spPr>
        <p:txBody>
          <a:bodyPr spcFirstLastPara="1" wrap="square" lIns="0" tIns="0" rIns="0" bIns="0" anchor="t"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fr"/>
              <a:t>2</a:t>
            </a:fld>
            <a:endParaRPr>
              <a:solidFill>
                <a:schemeClr val="dk2"/>
              </a:solidFill>
            </a:endParaRPr>
          </a:p>
        </p:txBody>
      </p:sp>
      <p:pic>
        <p:nvPicPr>
          <p:cNvPr id="82" name="Google Shape;82;p15"/>
          <p:cNvPicPr preferRelativeResize="0"/>
          <p:nvPr/>
        </p:nvPicPr>
        <p:blipFill>
          <a:blip r:embed="rId5">
            <a:alphaModFix/>
          </a:blip>
          <a:stretch>
            <a:fillRect/>
          </a:stretch>
        </p:blipFill>
        <p:spPr>
          <a:xfrm>
            <a:off x="7866710" y="147862"/>
            <a:ext cx="1017025" cy="3664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p:nvPr/>
        </p:nvSpPr>
        <p:spPr>
          <a:xfrm>
            <a:off x="459675" y="633075"/>
            <a:ext cx="7305900" cy="357000"/>
          </a:xfrm>
          <a:prstGeom prst="rect">
            <a:avLst/>
          </a:prstGeom>
          <a:solidFill>
            <a:srgbClr val="3D85C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700" b="1">
                <a:solidFill>
                  <a:srgbClr val="FFFFFF"/>
                </a:solidFill>
                <a:latin typeface="Montserrat"/>
                <a:ea typeface="Montserrat"/>
                <a:cs typeface="Montserrat"/>
                <a:sym typeface="Montserrat"/>
              </a:rPr>
              <a:t>Convergence</a:t>
            </a:r>
            <a:endParaRPr sz="700" b="1">
              <a:solidFill>
                <a:srgbClr val="FFFFFF"/>
              </a:solidFill>
              <a:latin typeface="Montserrat"/>
              <a:ea typeface="Montserrat"/>
              <a:cs typeface="Montserrat"/>
              <a:sym typeface="Montserrat"/>
            </a:endParaRPr>
          </a:p>
        </p:txBody>
      </p:sp>
      <p:sp>
        <p:nvSpPr>
          <p:cNvPr id="88" name="Google Shape;88;p16"/>
          <p:cNvSpPr/>
          <p:nvPr/>
        </p:nvSpPr>
        <p:spPr>
          <a:xfrm>
            <a:off x="459375" y="1073750"/>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User connecté à Convergence</a:t>
            </a:r>
            <a:endParaRPr sz="600">
              <a:latin typeface="Montserrat"/>
              <a:ea typeface="Montserrat"/>
              <a:cs typeface="Montserrat"/>
              <a:sym typeface="Montserrat"/>
            </a:endParaRPr>
          </a:p>
        </p:txBody>
      </p:sp>
      <p:pic>
        <p:nvPicPr>
          <p:cNvPr id="89" name="Google Shape;89;p16"/>
          <p:cNvPicPr preferRelativeResize="0"/>
          <p:nvPr/>
        </p:nvPicPr>
        <p:blipFill>
          <a:blip r:embed="rId3">
            <a:alphaModFix/>
          </a:blip>
          <a:stretch>
            <a:fillRect/>
          </a:stretch>
        </p:blipFill>
        <p:spPr>
          <a:xfrm>
            <a:off x="2081550" y="1133375"/>
            <a:ext cx="6246114" cy="3527200"/>
          </a:xfrm>
          <a:prstGeom prst="rect">
            <a:avLst/>
          </a:prstGeom>
          <a:noFill/>
          <a:ln>
            <a:noFill/>
          </a:ln>
        </p:spPr>
      </p:pic>
      <p:sp>
        <p:nvSpPr>
          <p:cNvPr id="90" name="Google Shape;90;p16"/>
          <p:cNvSpPr/>
          <p:nvPr/>
        </p:nvSpPr>
        <p:spPr>
          <a:xfrm>
            <a:off x="459375" y="1815775"/>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Dépôt de preuves</a:t>
            </a:r>
            <a:endParaRPr sz="600">
              <a:latin typeface="Montserrat"/>
              <a:ea typeface="Montserrat"/>
              <a:cs typeface="Montserrat"/>
              <a:sym typeface="Montserrat"/>
            </a:endParaRPr>
          </a:p>
        </p:txBody>
      </p:sp>
      <p:sp>
        <p:nvSpPr>
          <p:cNvPr id="91" name="Google Shape;91;p16"/>
          <p:cNvSpPr/>
          <p:nvPr/>
        </p:nvSpPr>
        <p:spPr>
          <a:xfrm>
            <a:off x="459375" y="2332000"/>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Preuves INS</a:t>
            </a:r>
            <a:endParaRPr sz="600">
              <a:latin typeface="Montserrat"/>
              <a:ea typeface="Montserrat"/>
              <a:cs typeface="Montserrat"/>
              <a:sym typeface="Montserrat"/>
            </a:endParaRPr>
          </a:p>
        </p:txBody>
      </p:sp>
      <p:sp>
        <p:nvSpPr>
          <p:cNvPr id="92" name="Google Shape;92;p16"/>
          <p:cNvSpPr/>
          <p:nvPr/>
        </p:nvSpPr>
        <p:spPr>
          <a:xfrm>
            <a:off x="5452150" y="4803875"/>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Lancement de requêtes</a:t>
            </a:r>
            <a:endParaRPr sz="600">
              <a:latin typeface="Montserrat"/>
              <a:ea typeface="Montserrat"/>
              <a:cs typeface="Montserrat"/>
              <a:sym typeface="Montserrat"/>
            </a:endParaRPr>
          </a:p>
        </p:txBody>
      </p:sp>
      <p:cxnSp>
        <p:nvCxnSpPr>
          <p:cNvPr id="93" name="Google Shape;93;p16"/>
          <p:cNvCxnSpPr>
            <a:stCxn id="88" idx="2"/>
            <a:endCxn id="90" idx="0"/>
          </p:cNvCxnSpPr>
          <p:nvPr/>
        </p:nvCxnSpPr>
        <p:spPr>
          <a:xfrm rot="-5400000" flipH="1">
            <a:off x="759525" y="1597250"/>
            <a:ext cx="436200" cy="600"/>
          </a:xfrm>
          <a:prstGeom prst="bentConnector3">
            <a:avLst>
              <a:gd name="adj1" fmla="val 50014"/>
            </a:avLst>
          </a:prstGeom>
          <a:noFill/>
          <a:ln w="9525" cap="flat" cmpd="sng">
            <a:solidFill>
              <a:schemeClr val="dk2"/>
            </a:solidFill>
            <a:prstDash val="solid"/>
            <a:round/>
            <a:headEnd type="none" w="med" len="med"/>
            <a:tailEnd type="none" w="med" len="med"/>
          </a:ln>
        </p:spPr>
      </p:cxnSp>
      <p:cxnSp>
        <p:nvCxnSpPr>
          <p:cNvPr id="94" name="Google Shape;94;p16"/>
          <p:cNvCxnSpPr>
            <a:stCxn id="90" idx="2"/>
            <a:endCxn id="91" idx="0"/>
          </p:cNvCxnSpPr>
          <p:nvPr/>
        </p:nvCxnSpPr>
        <p:spPr>
          <a:xfrm rot="-5400000" flipH="1">
            <a:off x="872325" y="2226475"/>
            <a:ext cx="210600" cy="600"/>
          </a:xfrm>
          <a:prstGeom prst="bentConnector3">
            <a:avLst>
              <a:gd name="adj1" fmla="val 49982"/>
            </a:avLst>
          </a:prstGeom>
          <a:noFill/>
          <a:ln w="9525" cap="flat" cmpd="sng">
            <a:solidFill>
              <a:schemeClr val="dk2"/>
            </a:solidFill>
            <a:prstDash val="solid"/>
            <a:round/>
            <a:headEnd type="none" w="med" len="med"/>
            <a:tailEnd type="none" w="med" len="med"/>
          </a:ln>
        </p:spPr>
      </p:cxnSp>
      <p:cxnSp>
        <p:nvCxnSpPr>
          <p:cNvPr id="95" name="Google Shape;95;p16"/>
          <p:cNvCxnSpPr>
            <a:stCxn id="91" idx="3"/>
            <a:endCxn id="96" idx="1"/>
          </p:cNvCxnSpPr>
          <p:nvPr/>
        </p:nvCxnSpPr>
        <p:spPr>
          <a:xfrm>
            <a:off x="1495275" y="2484850"/>
            <a:ext cx="4122000" cy="1676400"/>
          </a:xfrm>
          <a:prstGeom prst="bentConnector3">
            <a:avLst>
              <a:gd name="adj1" fmla="val 40267"/>
            </a:avLst>
          </a:prstGeom>
          <a:noFill/>
          <a:ln w="9525" cap="flat" cmpd="sng">
            <a:solidFill>
              <a:schemeClr val="dk2"/>
            </a:solidFill>
            <a:prstDash val="solid"/>
            <a:round/>
            <a:headEnd type="none" w="med" len="med"/>
            <a:tailEnd type="none" w="med" len="med"/>
          </a:ln>
        </p:spPr>
      </p:cxnSp>
      <p:sp>
        <p:nvSpPr>
          <p:cNvPr id="96" name="Google Shape;96;p16"/>
          <p:cNvSpPr/>
          <p:nvPr/>
        </p:nvSpPr>
        <p:spPr>
          <a:xfrm>
            <a:off x="5617300" y="4008375"/>
            <a:ext cx="705600" cy="305700"/>
          </a:xfrm>
          <a:prstGeom prst="rect">
            <a:avLst/>
          </a:prstGeom>
          <a:noFill/>
          <a:ln w="9525" cap="flat" cmpd="sng">
            <a:solidFill>
              <a:srgbClr val="FF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sz="600">
              <a:latin typeface="Montserrat"/>
              <a:ea typeface="Montserrat"/>
              <a:cs typeface="Montserrat"/>
              <a:sym typeface="Montserrat"/>
            </a:endParaRPr>
          </a:p>
        </p:txBody>
      </p:sp>
      <p:cxnSp>
        <p:nvCxnSpPr>
          <p:cNvPr id="97" name="Google Shape;97;p16"/>
          <p:cNvCxnSpPr>
            <a:stCxn id="96" idx="2"/>
            <a:endCxn id="92" idx="0"/>
          </p:cNvCxnSpPr>
          <p:nvPr/>
        </p:nvCxnSpPr>
        <p:spPr>
          <a:xfrm rot="-5400000" flipH="1">
            <a:off x="5725450" y="4558725"/>
            <a:ext cx="489900" cy="600"/>
          </a:xfrm>
          <a:prstGeom prst="bentConnector3">
            <a:avLst>
              <a:gd name="adj1" fmla="val 49990"/>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419050" y="103350"/>
            <a:ext cx="5570700" cy="5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800">
                <a:solidFill>
                  <a:srgbClr val="005ABB"/>
                </a:solidFill>
                <a:latin typeface="Raleway"/>
                <a:ea typeface="Raleway"/>
                <a:cs typeface="Raleway"/>
                <a:sym typeface="Raleway"/>
              </a:rPr>
              <a:t>User story</a:t>
            </a:r>
            <a:endParaRPr sz="1800">
              <a:solidFill>
                <a:srgbClr val="005ABB"/>
              </a:solidFill>
              <a:latin typeface="Raleway"/>
              <a:ea typeface="Raleway"/>
              <a:cs typeface="Raleway"/>
              <a:sym typeface="Raleway"/>
            </a:endParaRPr>
          </a:p>
        </p:txBody>
      </p:sp>
      <p:sp>
        <p:nvSpPr>
          <p:cNvPr id="99" name="Google Shape;99;p16"/>
          <p:cNvSpPr/>
          <p:nvPr/>
        </p:nvSpPr>
        <p:spPr>
          <a:xfrm flipH="1">
            <a:off x="312175" y="161250"/>
            <a:ext cx="28800" cy="393600"/>
          </a:xfrm>
          <a:prstGeom prst="rect">
            <a:avLst/>
          </a:prstGeom>
          <a:solidFill>
            <a:srgbClr val="005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6"/>
          <p:cNvPicPr preferRelativeResize="0"/>
          <p:nvPr/>
        </p:nvPicPr>
        <p:blipFill>
          <a:blip r:embed="rId4">
            <a:alphaModFix/>
          </a:blip>
          <a:stretch>
            <a:fillRect/>
          </a:stretch>
        </p:blipFill>
        <p:spPr>
          <a:xfrm>
            <a:off x="6908609" y="4829587"/>
            <a:ext cx="1017032" cy="103161"/>
          </a:xfrm>
          <a:prstGeom prst="rect">
            <a:avLst/>
          </a:prstGeom>
          <a:noFill/>
          <a:ln>
            <a:noFill/>
          </a:ln>
        </p:spPr>
      </p:pic>
      <p:pic>
        <p:nvPicPr>
          <p:cNvPr id="101" name="Google Shape;101;p16"/>
          <p:cNvPicPr preferRelativeResize="0"/>
          <p:nvPr/>
        </p:nvPicPr>
        <p:blipFill rotWithShape="1">
          <a:blip r:embed="rId5">
            <a:alphaModFix/>
          </a:blip>
          <a:srcRect l="17613" r="17723" b="30284"/>
          <a:stretch/>
        </p:blipFill>
        <p:spPr>
          <a:xfrm>
            <a:off x="8435313" y="4645450"/>
            <a:ext cx="448428" cy="287302"/>
          </a:xfrm>
          <a:prstGeom prst="rect">
            <a:avLst/>
          </a:prstGeom>
          <a:noFill/>
          <a:ln>
            <a:noFill/>
          </a:ln>
        </p:spPr>
      </p:pic>
      <p:sp>
        <p:nvSpPr>
          <p:cNvPr id="102" name="Google Shape;102;p16"/>
          <p:cNvSpPr txBox="1">
            <a:spLocks noGrp="1"/>
          </p:cNvSpPr>
          <p:nvPr>
            <p:ph type="sldNum" idx="12"/>
          </p:nvPr>
        </p:nvSpPr>
        <p:spPr>
          <a:xfrm>
            <a:off x="8920755" y="4886100"/>
            <a:ext cx="223200" cy="25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fr"/>
              <a:t>3</a:t>
            </a:fld>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body" idx="1"/>
          </p:nvPr>
        </p:nvSpPr>
        <p:spPr>
          <a:xfrm>
            <a:off x="677550" y="1330400"/>
            <a:ext cx="7788900" cy="3281700"/>
          </a:xfrm>
          <a:prstGeom prst="rect">
            <a:avLst/>
          </a:prstGeom>
        </p:spPr>
        <p:txBody>
          <a:bodyPr spcFirstLastPara="1" wrap="square" lIns="0" tIns="0" rIns="0" bIns="0" anchor="t" anchorCtr="0">
            <a:noAutofit/>
          </a:bodyPr>
          <a:lstStyle/>
          <a:p>
            <a:pPr marL="0" lvl="0" indent="0" rtl="0">
              <a:lnSpc>
                <a:spcPct val="150000"/>
              </a:lnSpc>
              <a:spcBef>
                <a:spcPts val="0"/>
              </a:spcBef>
              <a:spcAft>
                <a:spcPts val="0"/>
              </a:spcAft>
              <a:buClr>
                <a:schemeClr val="dk1"/>
              </a:buClr>
              <a:buSzPts val="600"/>
              <a:buFont typeface="Arial"/>
              <a:buNone/>
            </a:pPr>
            <a:r>
              <a:rPr lang="fr" sz="1100" dirty="0">
                <a:latin typeface="Poppins SemiBold"/>
                <a:cs typeface="Poppins SemiBold"/>
                <a:sym typeface="Poppins SemiBold"/>
              </a:rPr>
              <a:t>Cas d’usage</a:t>
            </a:r>
            <a:br>
              <a:rPr lang="fr" sz="800" dirty="0">
                <a:latin typeface="Poppins SemiBold"/>
                <a:ea typeface="Poppins SemiBold"/>
                <a:cs typeface="Poppins SemiBold"/>
                <a:sym typeface="Poppins SemiBold"/>
              </a:rPr>
            </a:br>
            <a:r>
              <a:rPr lang="fr" sz="800" dirty="0">
                <a:latin typeface="Montserrat"/>
                <a:ea typeface="Montserrat"/>
                <a:cs typeface="Montserrat"/>
                <a:sym typeface="Montserrat"/>
              </a:rPr>
              <a:t>Au clic “utiliser Gazelle” :</a:t>
            </a:r>
            <a:endParaRPr sz="800" dirty="0">
              <a:latin typeface="Montserrat"/>
              <a:ea typeface="Montserrat"/>
              <a:cs typeface="Montserrat"/>
              <a:sym typeface="Montserrat"/>
            </a:endParaRPr>
          </a:p>
          <a:p>
            <a:pPr marL="457200" lvl="0" indent="-285750" rtl="0">
              <a:lnSpc>
                <a:spcPct val="150000"/>
              </a:lnSpc>
              <a:spcBef>
                <a:spcPts val="0"/>
              </a:spcBef>
              <a:spcAft>
                <a:spcPts val="0"/>
              </a:spcAft>
              <a:buSzPts val="900"/>
              <a:buFont typeface="Poppins SemiBold"/>
              <a:buChar char="●"/>
            </a:pPr>
            <a:r>
              <a:rPr lang="fr" sz="800" dirty="0">
                <a:latin typeface="Montserrat"/>
                <a:ea typeface="Montserrat"/>
                <a:cs typeface="Montserrat"/>
                <a:sym typeface="Montserrat"/>
              </a:rPr>
              <a:t>A. Cas nominal : l</a:t>
            </a:r>
            <a:r>
              <a:rPr lang="fr-FR" sz="800" dirty="0">
                <a:solidFill>
                  <a:schemeClr val="dk1"/>
                </a:solidFill>
                <a:latin typeface="Montserrat"/>
                <a:sym typeface="Montserrat"/>
              </a:rPr>
              <a:t>’utilisateur a réalisé des tests sur Gazelle, il dispose d’un compte Gazelle et son Organisation est connue de Gazelle</a:t>
            </a:r>
          </a:p>
          <a:p>
            <a:pPr lvl="1" indent="-285750">
              <a:lnSpc>
                <a:spcPct val="150000"/>
              </a:lnSpc>
              <a:spcBef>
                <a:spcPts val="0"/>
              </a:spcBef>
              <a:buSzPts val="900"/>
              <a:buFont typeface="Poppins SemiBold"/>
              <a:buChar char="●"/>
            </a:pPr>
            <a:r>
              <a:rPr lang="fr-FR" sz="800" dirty="0">
                <a:solidFill>
                  <a:schemeClr val="dk1"/>
                </a:solidFill>
                <a:latin typeface="Montserrat"/>
                <a:sym typeface="Montserrat"/>
              </a:rPr>
              <a:t>Après appel Convergence, l’API renvoie la liste des sessions, systèmes et tests</a:t>
            </a:r>
          </a:p>
          <a:p>
            <a:pPr lvl="1" indent="-285750">
              <a:lnSpc>
                <a:spcPct val="150000"/>
              </a:lnSpc>
              <a:spcBef>
                <a:spcPts val="0"/>
              </a:spcBef>
              <a:buSzPts val="900"/>
              <a:buFont typeface="Poppins SemiBold"/>
              <a:buChar char="●"/>
            </a:pPr>
            <a:r>
              <a:rPr lang="fr-FR" sz="800" dirty="0">
                <a:solidFill>
                  <a:schemeClr val="dk1"/>
                </a:solidFill>
                <a:latin typeface="Montserrat"/>
                <a:sym typeface="Montserrat"/>
              </a:rPr>
              <a:t>L’utilisateur choisit dans Convergence l’url du test à déposer pour preuves</a:t>
            </a:r>
          </a:p>
          <a:p>
            <a:pPr marL="171450" lvl="0" indent="0" rtl="0">
              <a:lnSpc>
                <a:spcPct val="150000"/>
              </a:lnSpc>
              <a:spcBef>
                <a:spcPts val="0"/>
              </a:spcBef>
              <a:spcAft>
                <a:spcPts val="0"/>
              </a:spcAft>
              <a:buSzPts val="900"/>
            </a:pPr>
            <a:endParaRPr lang="fr-FR" sz="400" dirty="0">
              <a:latin typeface="Montserrat"/>
              <a:sym typeface="Montserrat"/>
            </a:endParaRPr>
          </a:p>
          <a:p>
            <a:pPr marL="457200" lvl="0" indent="-285750" rtl="0">
              <a:lnSpc>
                <a:spcPct val="150000"/>
              </a:lnSpc>
              <a:spcBef>
                <a:spcPts val="0"/>
              </a:spcBef>
              <a:spcAft>
                <a:spcPts val="0"/>
              </a:spcAft>
              <a:buSzPts val="900"/>
              <a:buFont typeface="Poppins SemiBold"/>
              <a:buChar char="●"/>
            </a:pPr>
            <a:r>
              <a:rPr lang="fr-FR" sz="800" dirty="0">
                <a:latin typeface="Montserrat"/>
                <a:sym typeface="Montserrat"/>
              </a:rPr>
              <a:t>B. Cas nominal exceptée la présence de tests dans Gazelle :</a:t>
            </a:r>
          </a:p>
          <a:p>
            <a:pPr lvl="1" indent="-285750">
              <a:lnSpc>
                <a:spcPct val="150000"/>
              </a:lnSpc>
              <a:spcBef>
                <a:spcPts val="0"/>
              </a:spcBef>
              <a:buSzPts val="900"/>
              <a:buFont typeface="Poppins SemiBold"/>
              <a:buChar char="●"/>
            </a:pPr>
            <a:r>
              <a:rPr lang="fr-FR" sz="800" dirty="0">
                <a:solidFill>
                  <a:schemeClr val="dk1"/>
                </a:solidFill>
                <a:latin typeface="Montserrat"/>
                <a:sym typeface="Montserrat"/>
              </a:rPr>
              <a:t>B.1. Après appel Convergence, l’API renvoie un message d’erreur « éléments non disponibles »</a:t>
            </a:r>
            <a:br>
              <a:rPr lang="fr-FR" sz="800" dirty="0">
                <a:solidFill>
                  <a:schemeClr val="dk1"/>
                </a:solidFill>
                <a:latin typeface="Montserrat"/>
                <a:sym typeface="Montserrat"/>
              </a:rPr>
            </a:br>
            <a:r>
              <a:rPr lang="fr-FR" sz="800" dirty="0">
                <a:solidFill>
                  <a:schemeClr val="dk1"/>
                </a:solidFill>
                <a:latin typeface="Montserrat"/>
                <a:sym typeface="Montserrat"/>
              </a:rPr>
              <a:t>&gt; Message B.1 affiché dans Convergence "Veuillez accéder au service Gazelle pour réaliser des tests"</a:t>
            </a:r>
          </a:p>
          <a:p>
            <a:pPr indent="-285750">
              <a:lnSpc>
                <a:spcPct val="150000"/>
              </a:lnSpc>
              <a:buSzPts val="900"/>
              <a:buFont typeface="Poppins SemiBold"/>
              <a:buChar char="●"/>
            </a:pPr>
            <a:endParaRPr lang="fr" sz="400" dirty="0">
              <a:latin typeface="Montserrat"/>
              <a:ea typeface="Montserrat"/>
              <a:cs typeface="Montserrat"/>
              <a:sym typeface="Montserrat"/>
            </a:endParaRPr>
          </a:p>
          <a:p>
            <a:pPr marL="457200" lvl="0" indent="-285750" rtl="0">
              <a:lnSpc>
                <a:spcPct val="150000"/>
              </a:lnSpc>
              <a:spcBef>
                <a:spcPts val="0"/>
              </a:spcBef>
              <a:spcAft>
                <a:spcPts val="0"/>
              </a:spcAft>
              <a:buSzPts val="900"/>
              <a:buFont typeface="Poppins SemiBold"/>
              <a:buChar char="●"/>
            </a:pPr>
            <a:r>
              <a:rPr lang="fr" sz="800" dirty="0">
                <a:latin typeface="Montserrat"/>
                <a:ea typeface="Montserrat"/>
                <a:cs typeface="Montserrat"/>
                <a:sym typeface="Montserrat"/>
              </a:rPr>
              <a:t>C. L’utilisateur n’a pas de compte Gazelle (</a:t>
            </a:r>
            <a:r>
              <a:rPr lang="fr" sz="800" i="1" dirty="0">
                <a:latin typeface="Montserrat"/>
                <a:ea typeface="Montserrat"/>
                <a:cs typeface="Montserrat"/>
                <a:sym typeface="Montserrat"/>
              </a:rPr>
              <a:t>user</a:t>
            </a:r>
            <a:r>
              <a:rPr lang="fr" sz="800" dirty="0">
                <a:latin typeface="Montserrat"/>
                <a:ea typeface="Montserrat"/>
                <a:cs typeface="Montserrat"/>
                <a:sym typeface="Montserrat"/>
              </a:rPr>
              <a:t> non reconnu)</a:t>
            </a:r>
            <a:endParaRPr sz="800" dirty="0">
              <a:latin typeface="Montserrat"/>
              <a:ea typeface="Montserrat"/>
              <a:cs typeface="Montserrat"/>
              <a:sym typeface="Montserrat"/>
            </a:endParaRPr>
          </a:p>
          <a:p>
            <a:pPr marL="914400" marR="0" lvl="1" indent="-273050" rtl="0">
              <a:lnSpc>
                <a:spcPct val="150000"/>
              </a:lnSpc>
              <a:spcBef>
                <a:spcPts val="0"/>
              </a:spcBef>
              <a:spcAft>
                <a:spcPts val="0"/>
              </a:spcAft>
              <a:buClr>
                <a:schemeClr val="dk1"/>
              </a:buClr>
              <a:buSzPts val="700"/>
              <a:buFont typeface="Montserrat"/>
              <a:buChar char="○"/>
            </a:pPr>
            <a:r>
              <a:rPr lang="fr" sz="800" dirty="0">
                <a:solidFill>
                  <a:schemeClr val="dk1"/>
                </a:solidFill>
                <a:latin typeface="Montserrat"/>
                <a:ea typeface="Montserrat"/>
                <a:cs typeface="Montserrat"/>
                <a:sym typeface="Montserrat"/>
              </a:rPr>
              <a:t>C.1. Son entreprise n’a pas de compte Gazelle (</a:t>
            </a:r>
            <a:r>
              <a:rPr lang="fr" sz="800" i="1" dirty="0">
                <a:solidFill>
                  <a:schemeClr val="dk1"/>
                </a:solidFill>
                <a:latin typeface="Montserrat"/>
                <a:ea typeface="Montserrat"/>
                <a:cs typeface="Montserrat"/>
                <a:sym typeface="Montserrat"/>
              </a:rPr>
              <a:t>organisation</a:t>
            </a:r>
            <a:r>
              <a:rPr lang="fr" sz="800" dirty="0">
                <a:solidFill>
                  <a:schemeClr val="dk1"/>
                </a:solidFill>
                <a:latin typeface="Montserrat"/>
                <a:ea typeface="Montserrat"/>
                <a:cs typeface="Montserrat"/>
                <a:sym typeface="Montserrat"/>
              </a:rPr>
              <a:t> non reconnu) ;	</a:t>
            </a:r>
            <a:br>
              <a:rPr lang="fr" sz="800" dirty="0">
                <a:solidFill>
                  <a:schemeClr val="dk1"/>
                </a:solidFill>
                <a:latin typeface="Montserrat"/>
                <a:ea typeface="Montserrat"/>
                <a:cs typeface="Montserrat"/>
                <a:sym typeface="Montserrat"/>
              </a:rPr>
            </a:br>
            <a:r>
              <a:rPr lang="fr" sz="800" dirty="0">
                <a:solidFill>
                  <a:schemeClr val="dk1"/>
                </a:solidFill>
                <a:latin typeface="Montserrat"/>
                <a:ea typeface="Montserrat"/>
                <a:cs typeface="Montserrat"/>
                <a:sym typeface="Montserrat"/>
              </a:rPr>
              <a:t>&gt; Message C.1 affiché dans Convergence “Veuillez accéder au service Gazelle”;</a:t>
            </a:r>
            <a:br>
              <a:rPr lang="fr" sz="800" dirty="0">
                <a:solidFill>
                  <a:schemeClr val="dk1"/>
                </a:solidFill>
                <a:latin typeface="Montserrat"/>
                <a:ea typeface="Montserrat"/>
                <a:cs typeface="Montserrat"/>
                <a:sym typeface="Montserrat"/>
              </a:rPr>
            </a:br>
            <a:endParaRPr sz="800" dirty="0">
              <a:solidFill>
                <a:schemeClr val="dk1"/>
              </a:solidFill>
              <a:latin typeface="Montserrat"/>
              <a:ea typeface="Montserrat"/>
              <a:cs typeface="Montserrat"/>
              <a:sym typeface="Montserrat"/>
            </a:endParaRPr>
          </a:p>
          <a:p>
            <a:pPr marL="914400" marR="0" lvl="1" indent="-273050" rtl="0">
              <a:lnSpc>
                <a:spcPct val="150000"/>
              </a:lnSpc>
              <a:spcBef>
                <a:spcPts val="0"/>
              </a:spcBef>
              <a:spcAft>
                <a:spcPts val="0"/>
              </a:spcAft>
              <a:buClr>
                <a:schemeClr val="dk1"/>
              </a:buClr>
              <a:buSzPts val="700"/>
              <a:buFont typeface="Montserrat"/>
              <a:buChar char="○"/>
            </a:pPr>
            <a:r>
              <a:rPr lang="fr" sz="800" dirty="0">
                <a:solidFill>
                  <a:schemeClr val="dk1"/>
                </a:solidFill>
                <a:latin typeface="Montserrat"/>
                <a:ea typeface="Montserrat"/>
                <a:cs typeface="Montserrat"/>
                <a:sym typeface="Montserrat"/>
              </a:rPr>
              <a:t>C.2. Son entreprise a un compte Gazelle (</a:t>
            </a:r>
            <a:r>
              <a:rPr lang="fr" sz="800" i="1" dirty="0">
                <a:solidFill>
                  <a:schemeClr val="dk1"/>
                </a:solidFill>
                <a:latin typeface="Montserrat"/>
                <a:ea typeface="Montserrat"/>
                <a:cs typeface="Montserrat"/>
                <a:sym typeface="Montserrat"/>
              </a:rPr>
              <a:t>organisation</a:t>
            </a:r>
            <a:r>
              <a:rPr lang="fr" sz="800" dirty="0">
                <a:solidFill>
                  <a:schemeClr val="dk1"/>
                </a:solidFill>
                <a:latin typeface="Montserrat"/>
                <a:ea typeface="Montserrat"/>
                <a:cs typeface="Montserrat"/>
                <a:sym typeface="Montserrat"/>
              </a:rPr>
              <a:t> OK) ;</a:t>
            </a:r>
            <a:br>
              <a:rPr lang="fr" sz="800" dirty="0">
                <a:latin typeface="Montserrat"/>
                <a:ea typeface="Montserrat"/>
                <a:cs typeface="Montserrat"/>
                <a:sym typeface="Montserrat"/>
              </a:rPr>
            </a:br>
            <a:r>
              <a:rPr lang="fr" sz="800" dirty="0">
                <a:latin typeface="Montserrat"/>
                <a:ea typeface="Montserrat"/>
                <a:cs typeface="Montserrat"/>
                <a:sym typeface="Montserrat"/>
              </a:rPr>
              <a:t>&gt; </a:t>
            </a:r>
            <a:r>
              <a:rPr lang="fr" sz="800" dirty="0">
                <a:solidFill>
                  <a:schemeClr val="dk1"/>
                </a:solidFill>
                <a:latin typeface="Montserrat"/>
                <a:ea typeface="Montserrat"/>
                <a:cs typeface="Montserrat"/>
                <a:sym typeface="Montserrat"/>
              </a:rPr>
              <a:t>Message C.2. affiché dans Convergence “Veuillez contacter votre administrateur Gazelle” ;</a:t>
            </a:r>
          </a:p>
          <a:p>
            <a:pPr indent="-273050">
              <a:lnSpc>
                <a:spcPct val="150000"/>
              </a:lnSpc>
              <a:buClr>
                <a:schemeClr val="dk1"/>
              </a:buClr>
              <a:buSzPts val="700"/>
              <a:buFont typeface="Montserrat"/>
              <a:buChar char="○"/>
            </a:pPr>
            <a:endParaRPr sz="400" dirty="0">
              <a:solidFill>
                <a:schemeClr val="dk1"/>
              </a:solidFill>
              <a:latin typeface="Montserrat"/>
              <a:ea typeface="Montserrat"/>
              <a:cs typeface="Montserrat"/>
              <a:sym typeface="Montserrat"/>
            </a:endParaRPr>
          </a:p>
          <a:p>
            <a:pPr marL="457200" lvl="0" indent="-285750" rtl="0">
              <a:lnSpc>
                <a:spcPct val="150000"/>
              </a:lnSpc>
              <a:spcBef>
                <a:spcPts val="0"/>
              </a:spcBef>
              <a:spcAft>
                <a:spcPts val="0"/>
              </a:spcAft>
              <a:buSzPts val="900"/>
              <a:buFont typeface="Poppins SemiBold"/>
              <a:buChar char="●"/>
            </a:pPr>
            <a:r>
              <a:rPr lang="fr" sz="800" dirty="0">
                <a:latin typeface="Montserrat"/>
                <a:ea typeface="Montserrat"/>
                <a:cs typeface="Montserrat"/>
                <a:sym typeface="Montserrat"/>
              </a:rPr>
              <a:t>D. L’utilisateur a un compte Gazelle (</a:t>
            </a:r>
            <a:r>
              <a:rPr lang="fr" sz="800" i="1" dirty="0">
                <a:latin typeface="Montserrat"/>
                <a:ea typeface="Montserrat"/>
                <a:cs typeface="Montserrat"/>
                <a:sym typeface="Montserrat"/>
              </a:rPr>
              <a:t>user</a:t>
            </a:r>
            <a:r>
              <a:rPr lang="fr" sz="800" dirty="0">
                <a:latin typeface="Montserrat"/>
                <a:ea typeface="Montserrat"/>
                <a:cs typeface="Montserrat"/>
                <a:sym typeface="Montserrat"/>
              </a:rPr>
              <a:t> reconnu) </a:t>
            </a:r>
            <a:endParaRPr sz="800" dirty="0">
              <a:latin typeface="Montserrat"/>
              <a:ea typeface="Montserrat"/>
              <a:cs typeface="Montserrat"/>
              <a:sym typeface="Montserrat"/>
            </a:endParaRPr>
          </a:p>
          <a:p>
            <a:pPr marL="914400" lvl="1" indent="-273050" rtl="0">
              <a:lnSpc>
                <a:spcPct val="150000"/>
              </a:lnSpc>
              <a:spcBef>
                <a:spcPts val="0"/>
              </a:spcBef>
              <a:spcAft>
                <a:spcPts val="0"/>
              </a:spcAft>
              <a:buClr>
                <a:schemeClr val="dk1"/>
              </a:buClr>
              <a:buSzPts val="700"/>
              <a:buFont typeface="Montserrat"/>
              <a:buChar char="○"/>
            </a:pPr>
            <a:r>
              <a:rPr lang="fr" sz="800" dirty="0">
                <a:solidFill>
                  <a:schemeClr val="dk1"/>
                </a:solidFill>
                <a:latin typeface="Montserrat"/>
                <a:ea typeface="Montserrat"/>
                <a:cs typeface="Montserrat"/>
                <a:sym typeface="Montserrat"/>
              </a:rPr>
              <a:t>D.1. Son entreprise ne correspond pas (</a:t>
            </a:r>
            <a:r>
              <a:rPr lang="fr" sz="800" i="1" dirty="0">
                <a:solidFill>
                  <a:schemeClr val="dk1"/>
                </a:solidFill>
                <a:latin typeface="Montserrat"/>
                <a:ea typeface="Montserrat"/>
                <a:cs typeface="Montserrat"/>
                <a:sym typeface="Montserrat"/>
              </a:rPr>
              <a:t>organisation</a:t>
            </a:r>
            <a:r>
              <a:rPr lang="fr" sz="800" dirty="0">
                <a:solidFill>
                  <a:schemeClr val="dk1"/>
                </a:solidFill>
                <a:latin typeface="Montserrat"/>
                <a:ea typeface="Montserrat"/>
                <a:cs typeface="Montserrat"/>
                <a:sym typeface="Montserrat"/>
              </a:rPr>
              <a:t> non reconnu) ;</a:t>
            </a:r>
            <a:br>
              <a:rPr lang="fr" sz="800" dirty="0">
                <a:solidFill>
                  <a:schemeClr val="dk1"/>
                </a:solidFill>
                <a:latin typeface="Montserrat"/>
                <a:ea typeface="Montserrat"/>
                <a:cs typeface="Montserrat"/>
                <a:sym typeface="Montserrat"/>
              </a:rPr>
            </a:br>
            <a:r>
              <a:rPr lang="fr" sz="800" dirty="0">
                <a:solidFill>
                  <a:schemeClr val="dk1"/>
                </a:solidFill>
                <a:latin typeface="Montserrat"/>
                <a:ea typeface="Montserrat"/>
                <a:cs typeface="Montserrat"/>
                <a:sym typeface="Montserrat"/>
              </a:rPr>
              <a:t>&gt; Message D.1 affiché dans Convergence “Veuillez accéder au service Gazelle” ;</a:t>
            </a:r>
            <a:endParaRPr sz="800" dirty="0">
              <a:latin typeface="Montserrat"/>
              <a:ea typeface="Montserrat"/>
              <a:cs typeface="Montserrat"/>
              <a:sym typeface="Montserrat"/>
            </a:endParaRPr>
          </a:p>
        </p:txBody>
      </p:sp>
      <p:pic>
        <p:nvPicPr>
          <p:cNvPr id="108" name="Google Shape;108;p17"/>
          <p:cNvPicPr preferRelativeResize="0"/>
          <p:nvPr/>
        </p:nvPicPr>
        <p:blipFill>
          <a:blip r:embed="rId3">
            <a:alphaModFix/>
          </a:blip>
          <a:stretch>
            <a:fillRect/>
          </a:stretch>
        </p:blipFill>
        <p:spPr>
          <a:xfrm>
            <a:off x="6908609" y="4829587"/>
            <a:ext cx="1017032" cy="103161"/>
          </a:xfrm>
          <a:prstGeom prst="rect">
            <a:avLst/>
          </a:prstGeom>
          <a:noFill/>
          <a:ln>
            <a:noFill/>
          </a:ln>
        </p:spPr>
      </p:pic>
      <p:pic>
        <p:nvPicPr>
          <p:cNvPr id="109" name="Google Shape;109;p17"/>
          <p:cNvPicPr preferRelativeResize="0"/>
          <p:nvPr/>
        </p:nvPicPr>
        <p:blipFill rotWithShape="1">
          <a:blip r:embed="rId4">
            <a:alphaModFix/>
          </a:blip>
          <a:srcRect l="17613" r="17723" b="30284"/>
          <a:stretch/>
        </p:blipFill>
        <p:spPr>
          <a:xfrm>
            <a:off x="8435313" y="4645450"/>
            <a:ext cx="448428" cy="287302"/>
          </a:xfrm>
          <a:prstGeom prst="rect">
            <a:avLst/>
          </a:prstGeom>
          <a:noFill/>
          <a:ln>
            <a:noFill/>
          </a:ln>
        </p:spPr>
      </p:pic>
      <p:pic>
        <p:nvPicPr>
          <p:cNvPr id="110" name="Google Shape;110;p17"/>
          <p:cNvPicPr preferRelativeResize="0"/>
          <p:nvPr/>
        </p:nvPicPr>
        <p:blipFill>
          <a:blip r:embed="rId3">
            <a:alphaModFix/>
          </a:blip>
          <a:stretch>
            <a:fillRect/>
          </a:stretch>
        </p:blipFill>
        <p:spPr>
          <a:xfrm>
            <a:off x="1072721" y="1017996"/>
            <a:ext cx="1017032" cy="103161"/>
          </a:xfrm>
          <a:prstGeom prst="rect">
            <a:avLst/>
          </a:prstGeom>
          <a:noFill/>
          <a:ln>
            <a:noFill/>
          </a:ln>
        </p:spPr>
      </p:pic>
      <p:sp>
        <p:nvSpPr>
          <p:cNvPr id="111" name="Google Shape;111;p17"/>
          <p:cNvSpPr txBox="1"/>
          <p:nvPr/>
        </p:nvSpPr>
        <p:spPr>
          <a:xfrm>
            <a:off x="1123925" y="793276"/>
            <a:ext cx="3325500" cy="327900"/>
          </a:xfrm>
          <a:prstGeom prst="rect">
            <a:avLst/>
          </a:prstGeom>
          <a:noFill/>
          <a:ln>
            <a:noFill/>
          </a:ln>
        </p:spPr>
        <p:txBody>
          <a:bodyPr spcFirstLastPara="1" wrap="square" lIns="0" tIns="6350" rIns="0" bIns="0" anchor="t" anchorCtr="0">
            <a:noAutofit/>
          </a:bodyPr>
          <a:lstStyle/>
          <a:p>
            <a:pPr marL="0" marR="0" lvl="0" indent="0" algn="l" rtl="0">
              <a:lnSpc>
                <a:spcPct val="120500"/>
              </a:lnSpc>
              <a:spcBef>
                <a:spcPts val="0"/>
              </a:spcBef>
              <a:spcAft>
                <a:spcPts val="0"/>
              </a:spcAft>
              <a:buClr>
                <a:schemeClr val="dk1"/>
              </a:buClr>
              <a:buSzPts val="600"/>
              <a:buFont typeface="Arial"/>
              <a:buNone/>
            </a:pPr>
            <a:endParaRPr sz="1000">
              <a:solidFill>
                <a:srgbClr val="090E28"/>
              </a:solidFill>
              <a:latin typeface="Montserrat"/>
              <a:ea typeface="Montserrat"/>
              <a:cs typeface="Montserrat"/>
              <a:sym typeface="Montserrat"/>
            </a:endParaRPr>
          </a:p>
          <a:p>
            <a:pPr marL="0" marR="0" lvl="0" indent="0" algn="l" rtl="0">
              <a:lnSpc>
                <a:spcPct val="120500"/>
              </a:lnSpc>
              <a:spcBef>
                <a:spcPts val="0"/>
              </a:spcBef>
              <a:spcAft>
                <a:spcPts val="0"/>
              </a:spcAft>
              <a:buClr>
                <a:schemeClr val="dk1"/>
              </a:buClr>
              <a:buSzPts val="600"/>
              <a:buFont typeface="Arial"/>
              <a:buNone/>
            </a:pPr>
            <a:endParaRPr sz="1000">
              <a:solidFill>
                <a:srgbClr val="090E28"/>
              </a:solidFill>
              <a:latin typeface="Montserrat"/>
              <a:ea typeface="Montserrat"/>
              <a:cs typeface="Montserrat"/>
              <a:sym typeface="Montserrat"/>
            </a:endParaRPr>
          </a:p>
          <a:p>
            <a:pPr marL="0" marR="0" lvl="0" indent="0" algn="l" rtl="0">
              <a:lnSpc>
                <a:spcPct val="120500"/>
              </a:lnSpc>
              <a:spcBef>
                <a:spcPts val="0"/>
              </a:spcBef>
              <a:spcAft>
                <a:spcPts val="0"/>
              </a:spcAft>
              <a:buClr>
                <a:schemeClr val="dk1"/>
              </a:buClr>
              <a:buSzPts val="600"/>
              <a:buFont typeface="Arial"/>
              <a:buNone/>
            </a:pPr>
            <a:endParaRPr sz="1000">
              <a:solidFill>
                <a:srgbClr val="090E28"/>
              </a:solidFill>
              <a:latin typeface="Montserrat"/>
              <a:ea typeface="Montserrat"/>
              <a:cs typeface="Montserrat"/>
              <a:sym typeface="Montserrat"/>
            </a:endParaRPr>
          </a:p>
        </p:txBody>
      </p:sp>
      <p:sp>
        <p:nvSpPr>
          <p:cNvPr id="112" name="Google Shape;112;p17"/>
          <p:cNvSpPr txBox="1">
            <a:spLocks noGrp="1"/>
          </p:cNvSpPr>
          <p:nvPr>
            <p:ph type="sldNum" idx="12"/>
          </p:nvPr>
        </p:nvSpPr>
        <p:spPr>
          <a:xfrm>
            <a:off x="8920755" y="4886100"/>
            <a:ext cx="223200" cy="257400"/>
          </a:xfrm>
          <a:prstGeom prst="rect">
            <a:avLst/>
          </a:prstGeom>
        </p:spPr>
        <p:txBody>
          <a:bodyPr spcFirstLastPara="1" wrap="square" lIns="0" tIns="0" rIns="0" bIns="0" anchor="t"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fr"/>
              <a:t>4</a:t>
            </a:fld>
            <a:endParaRPr>
              <a:solidFill>
                <a:schemeClr val="dk2"/>
              </a:solidFill>
            </a:endParaRPr>
          </a:p>
        </p:txBody>
      </p:sp>
      <p:pic>
        <p:nvPicPr>
          <p:cNvPr id="113" name="Google Shape;113;p17"/>
          <p:cNvPicPr preferRelativeResize="0"/>
          <p:nvPr/>
        </p:nvPicPr>
        <p:blipFill>
          <a:blip r:embed="rId5">
            <a:alphaModFix/>
          </a:blip>
          <a:stretch>
            <a:fillRect/>
          </a:stretch>
        </p:blipFill>
        <p:spPr>
          <a:xfrm>
            <a:off x="7866710" y="147862"/>
            <a:ext cx="1017025" cy="366491"/>
          </a:xfrm>
          <a:prstGeom prst="rect">
            <a:avLst/>
          </a:prstGeom>
          <a:noFill/>
          <a:ln>
            <a:noFill/>
          </a:ln>
        </p:spPr>
      </p:pic>
      <p:sp>
        <p:nvSpPr>
          <p:cNvPr id="114" name="Google Shape;114;p17"/>
          <p:cNvSpPr txBox="1"/>
          <p:nvPr/>
        </p:nvSpPr>
        <p:spPr>
          <a:xfrm>
            <a:off x="419050" y="103350"/>
            <a:ext cx="5570700" cy="5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800">
                <a:solidFill>
                  <a:srgbClr val="005ABB"/>
                </a:solidFill>
                <a:latin typeface="Raleway"/>
                <a:ea typeface="Raleway"/>
                <a:cs typeface="Raleway"/>
                <a:sym typeface="Raleway"/>
              </a:rPr>
              <a:t>Cas d’usage</a:t>
            </a:r>
            <a:endParaRPr sz="1800">
              <a:solidFill>
                <a:srgbClr val="005ABB"/>
              </a:solidFill>
              <a:latin typeface="Raleway"/>
              <a:ea typeface="Raleway"/>
              <a:cs typeface="Raleway"/>
              <a:sym typeface="Raleway"/>
            </a:endParaRPr>
          </a:p>
        </p:txBody>
      </p:sp>
      <p:sp>
        <p:nvSpPr>
          <p:cNvPr id="115" name="Google Shape;115;p17"/>
          <p:cNvSpPr/>
          <p:nvPr/>
        </p:nvSpPr>
        <p:spPr>
          <a:xfrm flipH="1">
            <a:off x="312175" y="161250"/>
            <a:ext cx="28800" cy="393600"/>
          </a:xfrm>
          <a:prstGeom prst="rect">
            <a:avLst/>
          </a:prstGeom>
          <a:solidFill>
            <a:srgbClr val="005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p:nvPr/>
        </p:nvSpPr>
        <p:spPr>
          <a:xfrm>
            <a:off x="2054525" y="511575"/>
            <a:ext cx="1035900" cy="212700"/>
          </a:xfrm>
          <a:prstGeom prst="rect">
            <a:avLst/>
          </a:prstGeom>
          <a:solidFill>
            <a:srgbClr val="3D85C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700" b="1">
                <a:solidFill>
                  <a:srgbClr val="FFFFFF"/>
                </a:solidFill>
                <a:latin typeface="Montserrat"/>
                <a:ea typeface="Montserrat"/>
                <a:cs typeface="Montserrat"/>
                <a:sym typeface="Montserrat"/>
              </a:rPr>
              <a:t>Convergence</a:t>
            </a:r>
            <a:endParaRPr sz="700" b="1">
              <a:solidFill>
                <a:srgbClr val="FFFFFF"/>
              </a:solidFill>
              <a:latin typeface="Montserrat"/>
              <a:ea typeface="Montserrat"/>
              <a:cs typeface="Montserrat"/>
              <a:sym typeface="Montserrat"/>
            </a:endParaRPr>
          </a:p>
        </p:txBody>
      </p:sp>
      <p:sp>
        <p:nvSpPr>
          <p:cNvPr id="121" name="Google Shape;121;p18"/>
          <p:cNvSpPr/>
          <p:nvPr/>
        </p:nvSpPr>
        <p:spPr>
          <a:xfrm>
            <a:off x="6636875" y="504000"/>
            <a:ext cx="832500" cy="212700"/>
          </a:xfrm>
          <a:prstGeom prst="rect">
            <a:avLst/>
          </a:prstGeom>
          <a:solidFill>
            <a:srgbClr val="66279E"/>
          </a:solid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700" b="1">
                <a:solidFill>
                  <a:srgbClr val="FFFFFF"/>
                </a:solidFill>
                <a:latin typeface="Montserrat"/>
                <a:ea typeface="Montserrat"/>
                <a:cs typeface="Montserrat"/>
                <a:sym typeface="Montserrat"/>
              </a:rPr>
              <a:t>Gazelle</a:t>
            </a:r>
            <a:endParaRPr sz="700" b="1">
              <a:solidFill>
                <a:srgbClr val="FFFFFF"/>
              </a:solidFill>
              <a:latin typeface="Montserrat"/>
              <a:ea typeface="Montserrat"/>
              <a:cs typeface="Montserrat"/>
              <a:sym typeface="Montserrat"/>
            </a:endParaRPr>
          </a:p>
        </p:txBody>
      </p:sp>
      <p:sp>
        <p:nvSpPr>
          <p:cNvPr id="122" name="Google Shape;122;p18"/>
          <p:cNvSpPr/>
          <p:nvPr/>
        </p:nvSpPr>
        <p:spPr>
          <a:xfrm>
            <a:off x="4061915" y="439531"/>
            <a:ext cx="1419600" cy="5202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500" b="1">
                <a:latin typeface="Montserrat"/>
                <a:ea typeface="Montserrat"/>
                <a:cs typeface="Montserrat"/>
                <a:sym typeface="Montserrat"/>
              </a:rPr>
              <a:t>Requête API Get</a:t>
            </a:r>
            <a:endParaRPr sz="500" b="1">
              <a:latin typeface="Montserrat"/>
              <a:ea typeface="Montserrat"/>
              <a:cs typeface="Montserrat"/>
              <a:sym typeface="Montserrat"/>
            </a:endParaRPr>
          </a:p>
          <a:p>
            <a:pPr marL="0" lvl="0" indent="0" algn="l" rtl="0">
              <a:spcBef>
                <a:spcPts val="0"/>
              </a:spcBef>
              <a:spcAft>
                <a:spcPts val="0"/>
              </a:spcAft>
              <a:buNone/>
            </a:pPr>
            <a:r>
              <a:rPr lang="fr" sz="500" i="1">
                <a:latin typeface="Montserrat"/>
                <a:ea typeface="Montserrat"/>
                <a:cs typeface="Montserrat"/>
                <a:sym typeface="Montserrat"/>
              </a:rPr>
              <a:t>paramètres</a:t>
            </a:r>
            <a:endParaRPr sz="500" i="1">
              <a:latin typeface="Montserrat"/>
              <a:ea typeface="Montserrat"/>
              <a:cs typeface="Montserrat"/>
              <a:sym typeface="Montserrat"/>
            </a:endParaRPr>
          </a:p>
          <a:p>
            <a:pPr marL="457200" lvl="0" indent="-260350" algn="l" rtl="0">
              <a:spcBef>
                <a:spcPts val="0"/>
              </a:spcBef>
              <a:spcAft>
                <a:spcPts val="0"/>
              </a:spcAft>
              <a:buSzPts val="500"/>
              <a:buFont typeface="Montserrat"/>
              <a:buChar char="-"/>
            </a:pPr>
            <a:r>
              <a:rPr lang="fr" sz="500">
                <a:latin typeface="Montserrat"/>
                <a:ea typeface="Montserrat"/>
                <a:cs typeface="Montserrat"/>
                <a:sym typeface="Montserrat"/>
              </a:rPr>
              <a:t>organisation</a:t>
            </a:r>
            <a:endParaRPr sz="500">
              <a:latin typeface="Montserrat"/>
              <a:ea typeface="Montserrat"/>
              <a:cs typeface="Montserrat"/>
              <a:sym typeface="Montserrat"/>
            </a:endParaRPr>
          </a:p>
          <a:p>
            <a:pPr marL="457200" lvl="0" indent="-260350" algn="l" rtl="0">
              <a:spcBef>
                <a:spcPts val="0"/>
              </a:spcBef>
              <a:spcAft>
                <a:spcPts val="0"/>
              </a:spcAft>
              <a:buSzPts val="500"/>
              <a:buFont typeface="Montserrat"/>
              <a:buChar char="-"/>
            </a:pPr>
            <a:r>
              <a:rPr lang="fr" sz="500">
                <a:latin typeface="Montserrat"/>
                <a:ea typeface="Montserrat"/>
                <a:cs typeface="Montserrat"/>
                <a:sym typeface="Montserrat"/>
              </a:rPr>
              <a:t>utilisateur</a:t>
            </a:r>
            <a:endParaRPr sz="500">
              <a:latin typeface="Montserrat"/>
              <a:ea typeface="Montserrat"/>
              <a:cs typeface="Montserrat"/>
              <a:sym typeface="Montserrat"/>
            </a:endParaRPr>
          </a:p>
        </p:txBody>
      </p:sp>
      <p:sp>
        <p:nvSpPr>
          <p:cNvPr id="123" name="Google Shape;123;p18"/>
          <p:cNvSpPr/>
          <p:nvPr/>
        </p:nvSpPr>
        <p:spPr>
          <a:xfrm>
            <a:off x="4168350" y="3977950"/>
            <a:ext cx="2919600" cy="9618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Response</a:t>
            </a:r>
            <a:endParaRPr sz="600" b="1">
              <a:latin typeface="Montserrat"/>
              <a:ea typeface="Montserrat"/>
              <a:cs typeface="Montserrat"/>
              <a:sym typeface="Montserrat"/>
            </a:endParaRPr>
          </a:p>
          <a:p>
            <a:pPr marL="0" lvl="0" indent="0" algn="l" rtl="0">
              <a:spcBef>
                <a:spcPts val="0"/>
              </a:spcBef>
              <a:spcAft>
                <a:spcPts val="0"/>
              </a:spcAft>
              <a:buNone/>
            </a:pPr>
            <a:r>
              <a:rPr lang="fr" sz="600" i="1">
                <a:solidFill>
                  <a:schemeClr val="dk1"/>
                </a:solidFill>
                <a:latin typeface="Montserrat"/>
                <a:ea typeface="Montserrat"/>
                <a:cs typeface="Montserrat"/>
                <a:sym typeface="Montserrat"/>
              </a:rPr>
              <a:t>paramètres</a:t>
            </a:r>
            <a:endParaRPr sz="600">
              <a:latin typeface="Montserrat"/>
              <a:ea typeface="Montserrat"/>
              <a:cs typeface="Montserrat"/>
              <a:sym typeface="Montserrat"/>
            </a:endParaRPr>
          </a:p>
          <a:p>
            <a:pPr marL="457200" lvl="0" indent="-266700" algn="l" rtl="0">
              <a:spcBef>
                <a:spcPts val="0"/>
              </a:spcBef>
              <a:spcAft>
                <a:spcPts val="0"/>
              </a:spcAft>
              <a:buSzPts val="600"/>
              <a:buFont typeface="Montserrat"/>
              <a:buChar char="-"/>
            </a:pPr>
            <a:r>
              <a:rPr lang="fr" sz="600">
                <a:latin typeface="Montserrat"/>
                <a:ea typeface="Montserrat"/>
                <a:cs typeface="Montserrat"/>
                <a:sym typeface="Montserrat"/>
              </a:rPr>
              <a:t>sessions</a:t>
            </a:r>
            <a:endParaRPr sz="400">
              <a:latin typeface="Montserrat"/>
              <a:ea typeface="Montserrat"/>
              <a:cs typeface="Montserrat"/>
              <a:sym typeface="Montserrat"/>
            </a:endParaRPr>
          </a:p>
          <a:p>
            <a:pPr marL="914400" lvl="1" indent="-266700" algn="l" rtl="0">
              <a:spcBef>
                <a:spcPts val="0"/>
              </a:spcBef>
              <a:spcAft>
                <a:spcPts val="0"/>
              </a:spcAft>
              <a:buSzPts val="600"/>
              <a:buFont typeface="Montserrat"/>
              <a:buChar char="-"/>
            </a:pPr>
            <a:r>
              <a:rPr lang="fr" sz="600">
                <a:latin typeface="Montserrat"/>
                <a:ea typeface="Montserrat"/>
                <a:cs typeface="Montserrat"/>
                <a:sym typeface="Montserrat"/>
              </a:rPr>
              <a:t>systemes</a:t>
            </a:r>
            <a:endParaRPr sz="600">
              <a:latin typeface="Montserrat"/>
              <a:ea typeface="Montserrat"/>
              <a:cs typeface="Montserrat"/>
              <a:sym typeface="Montserrat"/>
            </a:endParaRPr>
          </a:p>
          <a:p>
            <a:pPr marL="1371600" lvl="2" indent="-266700" algn="l" rtl="0">
              <a:spcBef>
                <a:spcPts val="0"/>
              </a:spcBef>
              <a:spcAft>
                <a:spcPts val="0"/>
              </a:spcAft>
              <a:buSzPts val="600"/>
              <a:buFont typeface="Montserrat"/>
              <a:buChar char="-"/>
            </a:pPr>
            <a:r>
              <a:rPr lang="fr" sz="600">
                <a:latin typeface="Montserrat"/>
                <a:ea typeface="Montserrat"/>
                <a:cs typeface="Montserrat"/>
                <a:sym typeface="Montserrat"/>
              </a:rPr>
              <a:t>tests</a:t>
            </a:r>
            <a:endParaRPr sz="600">
              <a:latin typeface="Montserrat"/>
              <a:ea typeface="Montserrat"/>
              <a:cs typeface="Montserrat"/>
              <a:sym typeface="Montserrat"/>
            </a:endParaRPr>
          </a:p>
          <a:p>
            <a:pPr marL="1828800" lvl="3" indent="-266700" algn="l" rtl="0">
              <a:spcBef>
                <a:spcPts val="0"/>
              </a:spcBef>
              <a:spcAft>
                <a:spcPts val="0"/>
              </a:spcAft>
              <a:buSzPts val="600"/>
              <a:buFont typeface="Montserrat"/>
              <a:buChar char="-"/>
            </a:pPr>
            <a:r>
              <a:rPr lang="fr" sz="600">
                <a:latin typeface="Montserrat"/>
                <a:ea typeface="Montserrat"/>
                <a:cs typeface="Montserrat"/>
                <a:sym typeface="Montserrat"/>
              </a:rPr>
              <a:t>statut test =”vérifié”</a:t>
            </a:r>
            <a:endParaRPr sz="600">
              <a:latin typeface="Montserrat"/>
              <a:ea typeface="Montserrat"/>
              <a:cs typeface="Montserrat"/>
              <a:sym typeface="Montserrat"/>
            </a:endParaRPr>
          </a:p>
          <a:p>
            <a:pPr marL="1828800" lvl="3" indent="-266700" algn="l" rtl="0">
              <a:spcBef>
                <a:spcPts val="0"/>
              </a:spcBef>
              <a:spcAft>
                <a:spcPts val="0"/>
              </a:spcAft>
              <a:buSzPts val="600"/>
              <a:buFont typeface="Montserrat"/>
              <a:buChar char="-"/>
            </a:pPr>
            <a:r>
              <a:rPr lang="fr" sz="600">
                <a:latin typeface="Montserrat"/>
                <a:ea typeface="Montserrat"/>
                <a:cs typeface="Montserrat"/>
                <a:sym typeface="Montserrat"/>
              </a:rPr>
              <a:t>url du test</a:t>
            </a:r>
            <a:endParaRPr sz="600">
              <a:latin typeface="Montserrat"/>
              <a:ea typeface="Montserrat"/>
              <a:cs typeface="Montserrat"/>
              <a:sym typeface="Montserrat"/>
            </a:endParaRPr>
          </a:p>
          <a:p>
            <a:pPr marL="1828800" lvl="3" indent="-266700" algn="l" rtl="0">
              <a:spcBef>
                <a:spcPts val="0"/>
              </a:spcBef>
              <a:spcAft>
                <a:spcPts val="0"/>
              </a:spcAft>
              <a:buSzPts val="600"/>
              <a:buFont typeface="Montserrat"/>
              <a:buChar char="-"/>
            </a:pPr>
            <a:r>
              <a:rPr lang="fr" sz="600">
                <a:latin typeface="Montserrat"/>
                <a:ea typeface="Montserrat"/>
                <a:cs typeface="Montserrat"/>
                <a:sym typeface="Montserrat"/>
              </a:rPr>
              <a:t>nom du test</a:t>
            </a:r>
            <a:endParaRPr sz="600">
              <a:latin typeface="Montserrat"/>
              <a:ea typeface="Montserrat"/>
              <a:cs typeface="Montserrat"/>
              <a:sym typeface="Montserrat"/>
            </a:endParaRPr>
          </a:p>
          <a:p>
            <a:pPr marL="914400" lvl="0" indent="0" algn="l" rtl="0">
              <a:spcBef>
                <a:spcPts val="0"/>
              </a:spcBef>
              <a:spcAft>
                <a:spcPts val="0"/>
              </a:spcAft>
              <a:buNone/>
            </a:pPr>
            <a:endParaRPr sz="600" b="1">
              <a:latin typeface="Montserrat"/>
              <a:ea typeface="Montserrat"/>
              <a:cs typeface="Montserrat"/>
              <a:sym typeface="Montserrat"/>
            </a:endParaRPr>
          </a:p>
        </p:txBody>
      </p:sp>
      <p:sp>
        <p:nvSpPr>
          <p:cNvPr id="124" name="Google Shape;124;p18"/>
          <p:cNvSpPr/>
          <p:nvPr/>
        </p:nvSpPr>
        <p:spPr>
          <a:xfrm>
            <a:off x="3183400" y="959700"/>
            <a:ext cx="2794500" cy="64200"/>
          </a:xfrm>
          <a:prstGeom prst="rightArrow">
            <a:avLst>
              <a:gd name="adj1" fmla="val 50000"/>
              <a:gd name="adj2" fmla="val 50000"/>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rot="10800000">
            <a:off x="3285000" y="3913750"/>
            <a:ext cx="2314500" cy="64200"/>
          </a:xfrm>
          <a:prstGeom prst="rightArrow">
            <a:avLst>
              <a:gd name="adj1" fmla="val 50000"/>
              <a:gd name="adj2" fmla="val 50000"/>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7518900" y="1450225"/>
            <a:ext cx="600600" cy="550200"/>
          </a:xfrm>
          <a:prstGeom prst="diamond">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127" name="Google Shape;127;p18"/>
          <p:cNvSpPr/>
          <p:nvPr/>
        </p:nvSpPr>
        <p:spPr>
          <a:xfrm>
            <a:off x="8160596" y="2753100"/>
            <a:ext cx="863700" cy="5202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a:latin typeface="Montserrat"/>
                <a:ea typeface="Montserrat"/>
                <a:cs typeface="Montserrat"/>
                <a:sym typeface="Montserrat"/>
              </a:rPr>
              <a:t>- session existe</a:t>
            </a:r>
            <a:br>
              <a:rPr lang="fr" sz="600">
                <a:latin typeface="Montserrat"/>
                <a:ea typeface="Montserrat"/>
                <a:cs typeface="Montserrat"/>
                <a:sym typeface="Montserrat"/>
              </a:rPr>
            </a:br>
            <a:r>
              <a:rPr lang="fr" sz="600">
                <a:latin typeface="Montserrat"/>
                <a:ea typeface="Montserrat"/>
                <a:cs typeface="Montserrat"/>
                <a:sym typeface="Montserrat"/>
              </a:rPr>
              <a:t>- systeme existe</a:t>
            </a:r>
            <a:endParaRPr sz="600">
              <a:latin typeface="Montserrat"/>
              <a:ea typeface="Montserrat"/>
              <a:cs typeface="Montserrat"/>
              <a:sym typeface="Montserrat"/>
            </a:endParaRPr>
          </a:p>
          <a:p>
            <a:pPr marL="0" lvl="0" indent="0" algn="l" rtl="0">
              <a:spcBef>
                <a:spcPts val="0"/>
              </a:spcBef>
              <a:spcAft>
                <a:spcPts val="0"/>
              </a:spcAft>
              <a:buNone/>
            </a:pPr>
            <a:r>
              <a:rPr lang="fr" sz="600">
                <a:latin typeface="Montserrat"/>
                <a:ea typeface="Montserrat"/>
                <a:cs typeface="Montserrat"/>
                <a:sym typeface="Montserrat"/>
              </a:rPr>
              <a:t>- statut test = “vérifié”</a:t>
            </a:r>
            <a:endParaRPr sz="600">
              <a:latin typeface="Montserrat"/>
              <a:ea typeface="Montserrat"/>
              <a:cs typeface="Montserrat"/>
              <a:sym typeface="Montserrat"/>
            </a:endParaRPr>
          </a:p>
        </p:txBody>
      </p:sp>
      <p:sp>
        <p:nvSpPr>
          <p:cNvPr id="128" name="Google Shape;128;p18"/>
          <p:cNvSpPr/>
          <p:nvPr/>
        </p:nvSpPr>
        <p:spPr>
          <a:xfrm>
            <a:off x="7518900" y="2723100"/>
            <a:ext cx="600600" cy="550200"/>
          </a:xfrm>
          <a:prstGeom prst="diamond">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cxnSp>
        <p:nvCxnSpPr>
          <p:cNvPr id="129" name="Google Shape;129;p18"/>
          <p:cNvCxnSpPr>
            <a:stCxn id="126" idx="2"/>
            <a:endCxn id="128" idx="0"/>
          </p:cNvCxnSpPr>
          <p:nvPr/>
        </p:nvCxnSpPr>
        <p:spPr>
          <a:xfrm rot="-5400000" flipH="1">
            <a:off x="7458150" y="2361475"/>
            <a:ext cx="722700" cy="600"/>
          </a:xfrm>
          <a:prstGeom prst="bentConnector3">
            <a:avLst>
              <a:gd name="adj1" fmla="val 49998"/>
            </a:avLst>
          </a:prstGeom>
          <a:noFill/>
          <a:ln w="9525" cap="flat" cmpd="sng">
            <a:solidFill>
              <a:schemeClr val="dk2"/>
            </a:solidFill>
            <a:prstDash val="solid"/>
            <a:round/>
            <a:headEnd type="none" w="med" len="med"/>
            <a:tailEnd type="none" w="med" len="med"/>
          </a:ln>
        </p:spPr>
      </p:cxnSp>
      <p:sp>
        <p:nvSpPr>
          <p:cNvPr id="130" name="Google Shape;130;p18"/>
          <p:cNvSpPr/>
          <p:nvPr/>
        </p:nvSpPr>
        <p:spPr>
          <a:xfrm>
            <a:off x="4028665" y="2998731"/>
            <a:ext cx="1419600" cy="5202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Response  </a:t>
            </a:r>
            <a:br>
              <a:rPr lang="fr" sz="600">
                <a:latin typeface="Montserrat"/>
                <a:ea typeface="Montserrat"/>
                <a:cs typeface="Montserrat"/>
                <a:sym typeface="Montserrat"/>
              </a:rPr>
            </a:br>
            <a:r>
              <a:rPr lang="fr" sz="600">
                <a:latin typeface="Montserrat"/>
                <a:ea typeface="Montserrat"/>
                <a:cs typeface="Montserrat"/>
                <a:sym typeface="Montserrat"/>
              </a:rPr>
              <a:t>Error Param.</a:t>
            </a:r>
            <a:endParaRPr sz="600">
              <a:latin typeface="Montserrat"/>
              <a:ea typeface="Montserrat"/>
              <a:cs typeface="Montserrat"/>
              <a:sym typeface="Montserrat"/>
            </a:endParaRPr>
          </a:p>
        </p:txBody>
      </p:sp>
      <p:sp>
        <p:nvSpPr>
          <p:cNvPr id="131" name="Google Shape;131;p18"/>
          <p:cNvSpPr/>
          <p:nvPr/>
        </p:nvSpPr>
        <p:spPr>
          <a:xfrm rot="10800000">
            <a:off x="3328800" y="2966100"/>
            <a:ext cx="2270700" cy="64200"/>
          </a:xfrm>
          <a:prstGeom prst="rightArrow">
            <a:avLst>
              <a:gd name="adj1" fmla="val 50000"/>
              <a:gd name="adj2" fmla="val 50000"/>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18"/>
          <p:cNvCxnSpPr>
            <a:stCxn id="126" idx="1"/>
            <a:endCxn id="133" idx="1"/>
          </p:cNvCxnSpPr>
          <p:nvPr/>
        </p:nvCxnSpPr>
        <p:spPr>
          <a:xfrm flipH="1">
            <a:off x="5589000" y="1725325"/>
            <a:ext cx="1929900" cy="600"/>
          </a:xfrm>
          <a:prstGeom prst="bentConnector3">
            <a:avLst>
              <a:gd name="adj1" fmla="val 50001"/>
            </a:avLst>
          </a:prstGeom>
          <a:noFill/>
          <a:ln w="9525" cap="flat" cmpd="sng">
            <a:solidFill>
              <a:schemeClr val="dk2"/>
            </a:solidFill>
            <a:prstDash val="solid"/>
            <a:round/>
            <a:headEnd type="none" w="med" len="med"/>
            <a:tailEnd type="none" w="med" len="med"/>
          </a:ln>
        </p:spPr>
      </p:cxnSp>
      <p:cxnSp>
        <p:nvCxnSpPr>
          <p:cNvPr id="134" name="Google Shape;134;p18"/>
          <p:cNvCxnSpPr>
            <a:stCxn id="128" idx="1"/>
            <a:endCxn id="131" idx="1"/>
          </p:cNvCxnSpPr>
          <p:nvPr/>
        </p:nvCxnSpPr>
        <p:spPr>
          <a:xfrm flipH="1">
            <a:off x="5599500" y="2998200"/>
            <a:ext cx="1919400" cy="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35" name="Google Shape;135;p18"/>
          <p:cNvCxnSpPr>
            <a:stCxn id="128" idx="2"/>
            <a:endCxn id="125" idx="1"/>
          </p:cNvCxnSpPr>
          <p:nvPr/>
        </p:nvCxnSpPr>
        <p:spPr>
          <a:xfrm rot="5400000">
            <a:off x="6373050" y="2499750"/>
            <a:ext cx="672600" cy="2219700"/>
          </a:xfrm>
          <a:prstGeom prst="bentConnector2">
            <a:avLst/>
          </a:prstGeom>
          <a:noFill/>
          <a:ln w="9525" cap="flat" cmpd="sng">
            <a:solidFill>
              <a:schemeClr val="dk2"/>
            </a:solidFill>
            <a:prstDash val="solid"/>
            <a:round/>
            <a:headEnd type="none" w="med" len="med"/>
            <a:tailEnd type="none" w="med" len="med"/>
          </a:ln>
        </p:spPr>
      </p:cxnSp>
      <p:cxnSp>
        <p:nvCxnSpPr>
          <p:cNvPr id="136" name="Google Shape;136;p18"/>
          <p:cNvCxnSpPr>
            <a:stCxn id="137" idx="3"/>
            <a:endCxn id="126" idx="0"/>
          </p:cNvCxnSpPr>
          <p:nvPr/>
        </p:nvCxnSpPr>
        <p:spPr>
          <a:xfrm>
            <a:off x="7044200" y="991800"/>
            <a:ext cx="774900" cy="458400"/>
          </a:xfrm>
          <a:prstGeom prst="bentConnector2">
            <a:avLst/>
          </a:prstGeom>
          <a:noFill/>
          <a:ln w="9525" cap="flat" cmpd="sng">
            <a:solidFill>
              <a:schemeClr val="dk2"/>
            </a:solidFill>
            <a:prstDash val="solid"/>
            <a:round/>
            <a:headEnd type="none" w="med" len="med"/>
            <a:tailEnd type="none" w="med" len="med"/>
          </a:ln>
        </p:spPr>
      </p:cxnSp>
      <p:sp>
        <p:nvSpPr>
          <p:cNvPr id="138" name="Google Shape;138;p18"/>
          <p:cNvSpPr/>
          <p:nvPr/>
        </p:nvSpPr>
        <p:spPr>
          <a:xfrm>
            <a:off x="2050550" y="854688"/>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Envoi requête</a:t>
            </a:r>
            <a:endParaRPr sz="600">
              <a:latin typeface="Montserrat"/>
              <a:ea typeface="Montserrat"/>
              <a:cs typeface="Montserrat"/>
              <a:sym typeface="Montserrat"/>
            </a:endParaRPr>
          </a:p>
        </p:txBody>
      </p:sp>
      <p:sp>
        <p:nvSpPr>
          <p:cNvPr id="139" name="Google Shape;139;p18"/>
          <p:cNvSpPr/>
          <p:nvPr/>
        </p:nvSpPr>
        <p:spPr>
          <a:xfrm>
            <a:off x="2087775" y="1572463"/>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dirty="0">
                <a:latin typeface="Montserrat"/>
                <a:ea typeface="Montserrat"/>
                <a:cs typeface="Montserrat"/>
                <a:sym typeface="Montserrat"/>
              </a:rPr>
              <a:t>Affichage message d’erreur C.1 / C.2 / D.1</a:t>
            </a:r>
            <a:endParaRPr sz="600" dirty="0">
              <a:latin typeface="Montserrat"/>
              <a:ea typeface="Montserrat"/>
              <a:cs typeface="Montserrat"/>
              <a:sym typeface="Montserrat"/>
            </a:endParaRPr>
          </a:p>
        </p:txBody>
      </p:sp>
      <p:sp>
        <p:nvSpPr>
          <p:cNvPr id="140" name="Google Shape;140;p18"/>
          <p:cNvSpPr/>
          <p:nvPr/>
        </p:nvSpPr>
        <p:spPr>
          <a:xfrm>
            <a:off x="2083850" y="3808738"/>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Affichage liste des sessions/systèmes/tests &amp; url</a:t>
            </a:r>
            <a:endParaRPr sz="600">
              <a:latin typeface="Montserrat"/>
              <a:ea typeface="Montserrat"/>
              <a:cs typeface="Montserrat"/>
              <a:sym typeface="Montserrat"/>
            </a:endParaRPr>
          </a:p>
        </p:txBody>
      </p:sp>
      <p:sp>
        <p:nvSpPr>
          <p:cNvPr id="141" name="Google Shape;141;p18"/>
          <p:cNvSpPr/>
          <p:nvPr/>
        </p:nvSpPr>
        <p:spPr>
          <a:xfrm>
            <a:off x="2083850" y="4186363"/>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Sélection du bon test</a:t>
            </a:r>
            <a:endParaRPr sz="600">
              <a:latin typeface="Montserrat"/>
              <a:ea typeface="Montserrat"/>
              <a:cs typeface="Montserrat"/>
              <a:sym typeface="Montserrat"/>
            </a:endParaRPr>
          </a:p>
        </p:txBody>
      </p:sp>
      <p:sp>
        <p:nvSpPr>
          <p:cNvPr id="142" name="Google Shape;142;p18"/>
          <p:cNvSpPr/>
          <p:nvPr/>
        </p:nvSpPr>
        <p:spPr>
          <a:xfrm>
            <a:off x="2084150" y="4589688"/>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Insertion url dans le champ preuve</a:t>
            </a:r>
            <a:endParaRPr sz="600">
              <a:latin typeface="Montserrat"/>
              <a:ea typeface="Montserrat"/>
              <a:cs typeface="Montserrat"/>
              <a:sym typeface="Montserrat"/>
            </a:endParaRPr>
          </a:p>
        </p:txBody>
      </p:sp>
      <p:sp>
        <p:nvSpPr>
          <p:cNvPr id="137" name="Google Shape;137;p18"/>
          <p:cNvSpPr/>
          <p:nvPr/>
        </p:nvSpPr>
        <p:spPr>
          <a:xfrm>
            <a:off x="6008300" y="838950"/>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API Gazelle</a:t>
            </a:r>
            <a:endParaRPr sz="600">
              <a:latin typeface="Montserrat"/>
              <a:ea typeface="Montserrat"/>
              <a:cs typeface="Montserrat"/>
              <a:sym typeface="Montserrat"/>
            </a:endParaRPr>
          </a:p>
        </p:txBody>
      </p:sp>
      <p:sp>
        <p:nvSpPr>
          <p:cNvPr id="143" name="Google Shape;143;p18"/>
          <p:cNvSpPr/>
          <p:nvPr/>
        </p:nvSpPr>
        <p:spPr>
          <a:xfrm>
            <a:off x="6874175" y="1481413"/>
            <a:ext cx="357900" cy="2127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Non</a:t>
            </a:r>
            <a:endParaRPr sz="600">
              <a:latin typeface="Montserrat"/>
              <a:ea typeface="Montserrat"/>
              <a:cs typeface="Montserrat"/>
              <a:sym typeface="Montserrat"/>
            </a:endParaRPr>
          </a:p>
        </p:txBody>
      </p:sp>
      <p:sp>
        <p:nvSpPr>
          <p:cNvPr id="144" name="Google Shape;144;p18"/>
          <p:cNvSpPr/>
          <p:nvPr/>
        </p:nvSpPr>
        <p:spPr>
          <a:xfrm>
            <a:off x="7887000" y="2163601"/>
            <a:ext cx="232500" cy="2127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Oui</a:t>
            </a:r>
            <a:endParaRPr sz="600">
              <a:latin typeface="Montserrat"/>
              <a:ea typeface="Montserrat"/>
              <a:cs typeface="Montserrat"/>
              <a:sym typeface="Montserrat"/>
            </a:endParaRPr>
          </a:p>
        </p:txBody>
      </p:sp>
      <p:sp>
        <p:nvSpPr>
          <p:cNvPr id="145" name="Google Shape;145;p18"/>
          <p:cNvSpPr/>
          <p:nvPr/>
        </p:nvSpPr>
        <p:spPr>
          <a:xfrm>
            <a:off x="7983775" y="3538851"/>
            <a:ext cx="232500" cy="2127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Oui</a:t>
            </a:r>
            <a:endParaRPr sz="600">
              <a:latin typeface="Montserrat"/>
              <a:ea typeface="Montserrat"/>
              <a:cs typeface="Montserrat"/>
              <a:sym typeface="Montserrat"/>
            </a:endParaRPr>
          </a:p>
        </p:txBody>
      </p:sp>
      <p:sp>
        <p:nvSpPr>
          <p:cNvPr id="146" name="Google Shape;146;p18"/>
          <p:cNvSpPr/>
          <p:nvPr/>
        </p:nvSpPr>
        <p:spPr>
          <a:xfrm>
            <a:off x="6874175" y="3039550"/>
            <a:ext cx="357900" cy="2127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Non</a:t>
            </a:r>
            <a:endParaRPr sz="600">
              <a:latin typeface="Montserrat"/>
              <a:ea typeface="Montserrat"/>
              <a:cs typeface="Montserrat"/>
              <a:sym typeface="Montserrat"/>
            </a:endParaRPr>
          </a:p>
        </p:txBody>
      </p:sp>
      <p:pic>
        <p:nvPicPr>
          <p:cNvPr id="147" name="Google Shape;147;p18"/>
          <p:cNvPicPr preferRelativeResize="0"/>
          <p:nvPr/>
        </p:nvPicPr>
        <p:blipFill rotWithShape="1">
          <a:blip r:embed="rId3">
            <a:alphaModFix/>
          </a:blip>
          <a:srcRect l="23937" t="20980" r="25293" b="27946"/>
          <a:stretch/>
        </p:blipFill>
        <p:spPr>
          <a:xfrm>
            <a:off x="1645747" y="4193963"/>
            <a:ext cx="311125" cy="290500"/>
          </a:xfrm>
          <a:prstGeom prst="rect">
            <a:avLst/>
          </a:prstGeom>
          <a:noFill/>
          <a:ln>
            <a:noFill/>
          </a:ln>
        </p:spPr>
      </p:pic>
      <p:cxnSp>
        <p:nvCxnSpPr>
          <p:cNvPr id="148" name="Google Shape;148;p18"/>
          <p:cNvCxnSpPr>
            <a:stCxn id="140" idx="2"/>
            <a:endCxn id="141" idx="0"/>
          </p:cNvCxnSpPr>
          <p:nvPr/>
        </p:nvCxnSpPr>
        <p:spPr>
          <a:xfrm rot="-5400000" flipH="1">
            <a:off x="2566100" y="4150138"/>
            <a:ext cx="72000" cy="600"/>
          </a:xfrm>
          <a:prstGeom prst="bentConnector3">
            <a:avLst>
              <a:gd name="adj1" fmla="val 49948"/>
            </a:avLst>
          </a:prstGeom>
          <a:noFill/>
          <a:ln w="9525" cap="flat" cmpd="sng">
            <a:solidFill>
              <a:schemeClr val="dk2"/>
            </a:solidFill>
            <a:prstDash val="solid"/>
            <a:round/>
            <a:headEnd type="none" w="med" len="med"/>
            <a:tailEnd type="none" w="med" len="med"/>
          </a:ln>
        </p:spPr>
      </p:cxnSp>
      <p:cxnSp>
        <p:nvCxnSpPr>
          <p:cNvPr id="149" name="Google Shape;149;p18"/>
          <p:cNvCxnSpPr>
            <a:stCxn id="141" idx="2"/>
            <a:endCxn id="142" idx="0"/>
          </p:cNvCxnSpPr>
          <p:nvPr/>
        </p:nvCxnSpPr>
        <p:spPr>
          <a:xfrm rot="-5400000" flipH="1">
            <a:off x="2553350" y="4540513"/>
            <a:ext cx="97500" cy="600"/>
          </a:xfrm>
          <a:prstGeom prst="bentConnector3">
            <a:avLst>
              <a:gd name="adj1" fmla="val 50064"/>
            </a:avLst>
          </a:prstGeom>
          <a:noFill/>
          <a:ln w="9525" cap="flat" cmpd="sng">
            <a:solidFill>
              <a:schemeClr val="dk2"/>
            </a:solidFill>
            <a:prstDash val="solid"/>
            <a:round/>
            <a:headEnd type="none" w="med" len="med"/>
            <a:tailEnd type="none" w="med" len="med"/>
          </a:ln>
        </p:spPr>
      </p:cxnSp>
      <p:sp>
        <p:nvSpPr>
          <p:cNvPr id="150" name="Google Shape;150;p18"/>
          <p:cNvSpPr/>
          <p:nvPr/>
        </p:nvSpPr>
        <p:spPr>
          <a:xfrm>
            <a:off x="257758" y="699631"/>
            <a:ext cx="1529400" cy="825900"/>
          </a:xfrm>
          <a:prstGeom prst="rect">
            <a:avLst/>
          </a:prstGeom>
          <a:noFill/>
          <a:ln>
            <a:noFill/>
          </a:ln>
        </p:spPr>
        <p:txBody>
          <a:bodyPr spcFirstLastPara="1" wrap="square" lIns="45725" tIns="45725" rIns="45725" bIns="45725" anchor="t" anchorCtr="0">
            <a:noAutofit/>
          </a:bodyPr>
          <a:lstStyle/>
          <a:p>
            <a:pPr marL="0" lvl="0" indent="0" algn="l" rtl="0">
              <a:spcBef>
                <a:spcPts val="0"/>
              </a:spcBef>
              <a:spcAft>
                <a:spcPts val="0"/>
              </a:spcAft>
              <a:buNone/>
            </a:pPr>
            <a:r>
              <a:rPr lang="fr" sz="600" b="1" dirty="0">
                <a:solidFill>
                  <a:srgbClr val="FF0000"/>
                </a:solidFill>
                <a:latin typeface="Montserrat"/>
                <a:ea typeface="Montserrat"/>
                <a:cs typeface="Montserrat"/>
                <a:sym typeface="Montserrat"/>
              </a:rPr>
              <a:t>Hypothèse</a:t>
            </a:r>
            <a:endParaRPr sz="600" b="1" dirty="0">
              <a:solidFill>
                <a:srgbClr val="FF0000"/>
              </a:solidFill>
              <a:latin typeface="Montserrat"/>
              <a:ea typeface="Montserrat"/>
              <a:cs typeface="Montserrat"/>
              <a:sym typeface="Montserrat"/>
            </a:endParaRPr>
          </a:p>
          <a:p>
            <a:pPr marL="0" lvl="0" indent="0" algn="l" rtl="0">
              <a:spcBef>
                <a:spcPts val="0"/>
              </a:spcBef>
              <a:spcAft>
                <a:spcPts val="0"/>
              </a:spcAft>
              <a:buNone/>
            </a:pPr>
            <a:r>
              <a:rPr lang="fr" sz="600" dirty="0">
                <a:solidFill>
                  <a:srgbClr val="FF0000"/>
                </a:solidFill>
                <a:latin typeface="Montserrat"/>
                <a:ea typeface="Montserrat"/>
                <a:cs typeface="Montserrat"/>
                <a:sym typeface="Montserrat"/>
              </a:rPr>
              <a:t>- dans authentification</a:t>
            </a:r>
            <a:endParaRPr sz="600" dirty="0">
              <a:solidFill>
                <a:srgbClr val="FF0000"/>
              </a:solidFill>
              <a:latin typeface="Montserrat"/>
              <a:ea typeface="Montserrat"/>
              <a:cs typeface="Montserrat"/>
              <a:sym typeface="Montserrat"/>
            </a:endParaRPr>
          </a:p>
          <a:p>
            <a:pPr marL="0" lvl="0" indent="0" algn="l" rtl="0">
              <a:spcBef>
                <a:spcPts val="0"/>
              </a:spcBef>
              <a:spcAft>
                <a:spcPts val="0"/>
              </a:spcAft>
              <a:buNone/>
            </a:pPr>
            <a:r>
              <a:rPr lang="fr" sz="600" dirty="0">
                <a:solidFill>
                  <a:srgbClr val="FF0000"/>
                </a:solidFill>
                <a:latin typeface="Montserrat"/>
                <a:ea typeface="Montserrat"/>
                <a:cs typeface="Montserrat"/>
                <a:sym typeface="Montserrat"/>
              </a:rPr>
              <a:t>SSO/SLI, “organisation” est commune </a:t>
            </a:r>
            <a:r>
              <a:rPr lang="fr" sz="600" dirty="0">
                <a:solidFill>
                  <a:srgbClr val="FF0000"/>
                </a:solidFill>
                <a:highlight>
                  <a:srgbClr val="FFFF00"/>
                </a:highlight>
                <a:latin typeface="Montserrat"/>
                <a:ea typeface="Montserrat"/>
                <a:cs typeface="Montserrat"/>
                <a:sym typeface="Montserrat"/>
              </a:rPr>
              <a:t>&gt; A VERIFIER</a:t>
            </a:r>
            <a:br>
              <a:rPr lang="fr" sz="600" dirty="0">
                <a:solidFill>
                  <a:srgbClr val="FF0000"/>
                </a:solidFill>
                <a:latin typeface="Montserrat"/>
                <a:ea typeface="Montserrat"/>
                <a:cs typeface="Montserrat"/>
                <a:sym typeface="Montserrat"/>
              </a:rPr>
            </a:br>
            <a:br>
              <a:rPr lang="fr" sz="600" b="1" dirty="0">
                <a:solidFill>
                  <a:srgbClr val="FF0000"/>
                </a:solidFill>
                <a:latin typeface="Montserrat"/>
                <a:ea typeface="Montserrat"/>
                <a:cs typeface="Montserrat"/>
                <a:sym typeface="Montserrat"/>
              </a:rPr>
            </a:br>
            <a:r>
              <a:rPr lang="fr" sz="600" b="1" dirty="0">
                <a:solidFill>
                  <a:srgbClr val="FF0000"/>
                </a:solidFill>
                <a:latin typeface="Montserrat"/>
                <a:ea typeface="Montserrat"/>
                <a:cs typeface="Montserrat"/>
                <a:sym typeface="Montserrat"/>
              </a:rPr>
              <a:t>Hypothèses</a:t>
            </a:r>
            <a:endParaRPr sz="600" dirty="0">
              <a:solidFill>
                <a:srgbClr val="FF0000"/>
              </a:solidFill>
              <a:latin typeface="Montserrat"/>
              <a:ea typeface="Montserrat"/>
              <a:cs typeface="Montserrat"/>
              <a:sym typeface="Montserrat"/>
            </a:endParaRPr>
          </a:p>
          <a:p>
            <a:pPr marL="0" lvl="0" indent="0" algn="l" rtl="0">
              <a:spcBef>
                <a:spcPts val="0"/>
              </a:spcBef>
              <a:spcAft>
                <a:spcPts val="0"/>
              </a:spcAft>
              <a:buNone/>
            </a:pPr>
            <a:r>
              <a:rPr lang="fr" sz="600" dirty="0">
                <a:solidFill>
                  <a:srgbClr val="FF0000"/>
                </a:solidFill>
                <a:latin typeface="Montserrat"/>
                <a:ea typeface="Montserrat"/>
                <a:cs typeface="Montserrat"/>
                <a:sym typeface="Montserrat"/>
              </a:rPr>
              <a:t>- pas de synchro entre produits Convergence / systemes Gazelles</a:t>
            </a:r>
            <a:endParaRPr sz="600" dirty="0">
              <a:solidFill>
                <a:srgbClr val="FF0000"/>
              </a:solidFill>
              <a:latin typeface="Montserrat"/>
              <a:ea typeface="Montserrat"/>
              <a:cs typeface="Montserrat"/>
              <a:sym typeface="Montserrat"/>
            </a:endParaRPr>
          </a:p>
        </p:txBody>
      </p:sp>
      <p:sp>
        <p:nvSpPr>
          <p:cNvPr id="133" name="Google Shape;133;p18"/>
          <p:cNvSpPr/>
          <p:nvPr/>
        </p:nvSpPr>
        <p:spPr>
          <a:xfrm rot="10800000">
            <a:off x="3318250" y="1693213"/>
            <a:ext cx="2270700" cy="64200"/>
          </a:xfrm>
          <a:prstGeom prst="rightArrow">
            <a:avLst>
              <a:gd name="adj1" fmla="val 50000"/>
              <a:gd name="adj2" fmla="val 50000"/>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2054525" y="2953113"/>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Affichage message d’erreur </a:t>
            </a:r>
            <a:r>
              <a:rPr lang="fr" sz="600" b="1">
                <a:solidFill>
                  <a:schemeClr val="dk1"/>
                </a:solidFill>
                <a:latin typeface="Montserrat"/>
                <a:ea typeface="Montserrat"/>
                <a:cs typeface="Montserrat"/>
                <a:sym typeface="Montserrat"/>
              </a:rPr>
              <a:t>“Elements non disponibles”</a:t>
            </a:r>
            <a:endParaRPr sz="600">
              <a:latin typeface="Montserrat"/>
              <a:ea typeface="Montserrat"/>
              <a:cs typeface="Montserrat"/>
              <a:sym typeface="Montserrat"/>
            </a:endParaRPr>
          </a:p>
        </p:txBody>
      </p:sp>
      <p:sp>
        <p:nvSpPr>
          <p:cNvPr id="152" name="Google Shape;152;p18"/>
          <p:cNvSpPr/>
          <p:nvPr/>
        </p:nvSpPr>
        <p:spPr>
          <a:xfrm>
            <a:off x="281250" y="3792988"/>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fr" sz="600" b="1" dirty="0">
                <a:latin typeface="Montserrat"/>
                <a:ea typeface="Montserrat"/>
                <a:cs typeface="Montserrat"/>
                <a:sym typeface="Montserrat"/>
              </a:rPr>
              <a:t>Accès à Gazelle Ségur pour réaliser des tests</a:t>
            </a:r>
            <a:endParaRPr sz="600" dirty="0">
              <a:latin typeface="Montserrat"/>
              <a:ea typeface="Montserrat"/>
              <a:cs typeface="Montserrat"/>
              <a:sym typeface="Montserrat"/>
            </a:endParaRPr>
          </a:p>
        </p:txBody>
      </p:sp>
      <p:cxnSp>
        <p:nvCxnSpPr>
          <p:cNvPr id="153" name="Google Shape;153;p18"/>
          <p:cNvCxnSpPr>
            <a:stCxn id="151" idx="1"/>
            <a:endCxn id="152" idx="0"/>
          </p:cNvCxnSpPr>
          <p:nvPr/>
        </p:nvCxnSpPr>
        <p:spPr>
          <a:xfrm rot="10800000" flipV="1">
            <a:off x="799201" y="3105962"/>
            <a:ext cx="1255325" cy="687025"/>
          </a:xfrm>
          <a:prstGeom prst="bentConnector2">
            <a:avLst/>
          </a:prstGeom>
          <a:noFill/>
          <a:ln w="9525" cap="flat" cmpd="sng">
            <a:solidFill>
              <a:schemeClr val="dk2"/>
            </a:solidFill>
            <a:prstDash val="solid"/>
            <a:round/>
            <a:headEnd type="none" w="med" len="med"/>
            <a:tailEnd type="none" w="med" len="med"/>
          </a:ln>
        </p:spPr>
      </p:cxnSp>
      <p:sp>
        <p:nvSpPr>
          <p:cNvPr id="154" name="Google Shape;154;p18"/>
          <p:cNvSpPr/>
          <p:nvPr/>
        </p:nvSpPr>
        <p:spPr>
          <a:xfrm>
            <a:off x="8160596" y="1399975"/>
            <a:ext cx="863700" cy="5202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a:latin typeface="Montserrat"/>
                <a:ea typeface="Montserrat"/>
                <a:cs typeface="Montserrat"/>
                <a:sym typeface="Montserrat"/>
              </a:rPr>
              <a:t>[organisation ; user] correspondent-elles ?</a:t>
            </a:r>
            <a:endParaRPr sz="600">
              <a:latin typeface="Montserrat"/>
              <a:ea typeface="Montserrat"/>
              <a:cs typeface="Montserrat"/>
              <a:sym typeface="Montserrat"/>
            </a:endParaRPr>
          </a:p>
        </p:txBody>
      </p:sp>
      <p:sp>
        <p:nvSpPr>
          <p:cNvPr id="155" name="Google Shape;155;p18"/>
          <p:cNvSpPr/>
          <p:nvPr/>
        </p:nvSpPr>
        <p:spPr>
          <a:xfrm>
            <a:off x="3942740" y="1643393"/>
            <a:ext cx="1419600" cy="520200"/>
          </a:xfrm>
          <a:prstGeom prst="rect">
            <a:avLst/>
          </a:prstGeom>
          <a:noFill/>
          <a:ln>
            <a:noFill/>
          </a:ln>
        </p:spPr>
        <p:txBody>
          <a:bodyPr spcFirstLastPara="1" wrap="square" lIns="45725" tIns="45725" rIns="45725" bIns="45725" anchor="ctr" anchorCtr="0">
            <a:noAutofit/>
          </a:bodyPr>
          <a:lstStyle/>
          <a:p>
            <a:pPr marL="0" lvl="0" indent="0" algn="l" rtl="0">
              <a:spcBef>
                <a:spcPts val="0"/>
              </a:spcBef>
              <a:spcAft>
                <a:spcPts val="0"/>
              </a:spcAft>
              <a:buNone/>
            </a:pPr>
            <a:r>
              <a:rPr lang="fr" sz="600" b="1">
                <a:latin typeface="Montserrat"/>
                <a:ea typeface="Montserrat"/>
                <a:cs typeface="Montserrat"/>
                <a:sym typeface="Montserrat"/>
              </a:rPr>
              <a:t>Response  </a:t>
            </a:r>
            <a:br>
              <a:rPr lang="fr" sz="600">
                <a:latin typeface="Montserrat"/>
                <a:ea typeface="Montserrat"/>
                <a:cs typeface="Montserrat"/>
                <a:sym typeface="Montserrat"/>
              </a:rPr>
            </a:br>
            <a:r>
              <a:rPr lang="fr" sz="600">
                <a:latin typeface="Montserrat"/>
                <a:ea typeface="Montserrat"/>
                <a:cs typeface="Montserrat"/>
                <a:sym typeface="Montserrat"/>
              </a:rPr>
              <a:t>Error Organisation ou user</a:t>
            </a:r>
            <a:endParaRPr sz="600">
              <a:latin typeface="Montserrat"/>
              <a:ea typeface="Montserrat"/>
              <a:cs typeface="Montserrat"/>
              <a:sym typeface="Montserrat"/>
            </a:endParaRPr>
          </a:p>
        </p:txBody>
      </p:sp>
      <p:sp>
        <p:nvSpPr>
          <p:cNvPr id="156" name="Google Shape;156;p18"/>
          <p:cNvSpPr txBox="1"/>
          <p:nvPr/>
        </p:nvSpPr>
        <p:spPr>
          <a:xfrm>
            <a:off x="419050" y="103350"/>
            <a:ext cx="5570700" cy="5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800">
                <a:solidFill>
                  <a:srgbClr val="005ABB"/>
                </a:solidFill>
                <a:latin typeface="Raleway"/>
                <a:ea typeface="Raleway"/>
                <a:cs typeface="Raleway"/>
                <a:sym typeface="Raleway"/>
              </a:rPr>
              <a:t>Schéma d’API</a:t>
            </a:r>
            <a:endParaRPr sz="1800">
              <a:solidFill>
                <a:srgbClr val="005ABB"/>
              </a:solidFill>
              <a:latin typeface="Raleway"/>
              <a:ea typeface="Raleway"/>
              <a:cs typeface="Raleway"/>
              <a:sym typeface="Raleway"/>
            </a:endParaRPr>
          </a:p>
        </p:txBody>
      </p:sp>
      <p:sp>
        <p:nvSpPr>
          <p:cNvPr id="157" name="Google Shape;157;p18"/>
          <p:cNvSpPr/>
          <p:nvPr/>
        </p:nvSpPr>
        <p:spPr>
          <a:xfrm flipH="1">
            <a:off x="312175" y="161250"/>
            <a:ext cx="28800" cy="393600"/>
          </a:xfrm>
          <a:prstGeom prst="rect">
            <a:avLst/>
          </a:prstGeom>
          <a:solidFill>
            <a:srgbClr val="005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2;p18">
            <a:extLst>
              <a:ext uri="{FF2B5EF4-FFF2-40B4-BE49-F238E27FC236}">
                <a16:creationId xmlns:a16="http://schemas.microsoft.com/office/drawing/2014/main" id="{F86F45B3-8C82-4859-8AB7-FFCF117C301E}"/>
              </a:ext>
            </a:extLst>
          </p:cNvPr>
          <p:cNvSpPr/>
          <p:nvPr/>
        </p:nvSpPr>
        <p:spPr>
          <a:xfrm>
            <a:off x="281250" y="2267395"/>
            <a:ext cx="1035900"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fr-FR" sz="600" b="1" dirty="0">
                <a:latin typeface="Montserrat"/>
                <a:ea typeface="Montserrat"/>
                <a:cs typeface="Montserrat"/>
                <a:sym typeface="Montserrat"/>
              </a:rPr>
              <a:t>Accès à Gazelle Ségur</a:t>
            </a:r>
            <a:endParaRPr lang="fr-FR" sz="600" dirty="0">
              <a:latin typeface="Montserrat"/>
              <a:ea typeface="Montserrat"/>
              <a:cs typeface="Montserrat"/>
              <a:sym typeface="Montserrat"/>
            </a:endParaRPr>
          </a:p>
        </p:txBody>
      </p:sp>
      <p:cxnSp>
        <p:nvCxnSpPr>
          <p:cNvPr id="7" name="Connector: Elbow 6">
            <a:extLst>
              <a:ext uri="{FF2B5EF4-FFF2-40B4-BE49-F238E27FC236}">
                <a16:creationId xmlns:a16="http://schemas.microsoft.com/office/drawing/2014/main" id="{870ABC87-A6E2-46F2-A8A2-E6314AF0541E}"/>
              </a:ext>
            </a:extLst>
          </p:cNvPr>
          <p:cNvCxnSpPr>
            <a:stCxn id="139" idx="1"/>
            <a:endCxn id="45" idx="0"/>
          </p:cNvCxnSpPr>
          <p:nvPr/>
        </p:nvCxnSpPr>
        <p:spPr>
          <a:xfrm rot="10800000" flipV="1">
            <a:off x="799201" y="1725313"/>
            <a:ext cx="1288575" cy="542082"/>
          </a:xfrm>
          <a:prstGeom prst="bentConnector2">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5CE7BC46-318B-4248-BBE4-0CCDC810E5F9}"/>
              </a:ext>
            </a:extLst>
          </p:cNvPr>
          <p:cNvCxnSpPr>
            <a:cxnSpLocks/>
            <a:stCxn id="139" idx="1"/>
            <a:endCxn id="46" idx="0"/>
          </p:cNvCxnSpPr>
          <p:nvPr/>
        </p:nvCxnSpPr>
        <p:spPr>
          <a:xfrm rot="10800000" flipV="1">
            <a:off x="1898053" y="1725313"/>
            <a:ext cx="189722" cy="542082"/>
          </a:xfrm>
          <a:prstGeom prst="bentConnector2">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1B1C82F-0419-4F3E-94CC-54EEE150B15E}"/>
              </a:ext>
            </a:extLst>
          </p:cNvPr>
          <p:cNvSpPr/>
          <p:nvPr/>
        </p:nvSpPr>
        <p:spPr>
          <a:xfrm>
            <a:off x="820617" y="1972581"/>
            <a:ext cx="407766" cy="158775"/>
          </a:xfrm>
          <a:prstGeom prst="rect">
            <a:avLst/>
          </a:prstGeom>
          <a:noFill/>
          <a:ln w="9525" cap="flat" cmpd="sng">
            <a:noFill/>
            <a:prstDash val="solid"/>
            <a:round/>
            <a:headEnd type="none" w="sm" len="sm"/>
            <a:tailEnd type="none" w="sm" len="sm"/>
          </a:ln>
        </p:spPr>
        <p:txBody>
          <a:bodyPr spcFirstLastPara="1" wrap="square" lIns="45725" tIns="45725" rIns="45725" bIns="45725" anchor="ctr" anchorCtr="0">
            <a:noAutofit/>
          </a:bodyPr>
          <a:lstStyle/>
          <a:p>
            <a:pPr algn="ctr"/>
            <a:r>
              <a:rPr lang="fr-FR" sz="600" b="1" dirty="0">
                <a:solidFill>
                  <a:srgbClr val="000000"/>
                </a:solidFill>
                <a:latin typeface="Montserrat"/>
              </a:rPr>
              <a:t>C.1 / D.1</a:t>
            </a:r>
          </a:p>
        </p:txBody>
      </p:sp>
      <p:sp>
        <p:nvSpPr>
          <p:cNvPr id="46" name="Google Shape;152;p18">
            <a:extLst>
              <a:ext uri="{FF2B5EF4-FFF2-40B4-BE49-F238E27FC236}">
                <a16:creationId xmlns:a16="http://schemas.microsoft.com/office/drawing/2014/main" id="{12D23119-217B-406B-9DC8-127F683DE55B}"/>
              </a:ext>
            </a:extLst>
          </p:cNvPr>
          <p:cNvSpPr/>
          <p:nvPr/>
        </p:nvSpPr>
        <p:spPr>
          <a:xfrm>
            <a:off x="1382065" y="2267395"/>
            <a:ext cx="1031975" cy="305700"/>
          </a:xfrm>
          <a:prstGeom prst="rect">
            <a:avLst/>
          </a:prstGeom>
          <a:noFill/>
          <a:ln w="9525" cap="flat" cmpd="sng">
            <a:solidFill>
              <a:srgbClr val="000000"/>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fr-FR" sz="600" b="1" dirty="0">
                <a:latin typeface="Montserrat"/>
                <a:ea typeface="Montserrat"/>
                <a:cs typeface="Montserrat"/>
                <a:sym typeface="Montserrat"/>
              </a:rPr>
              <a:t>Contact</a:t>
            </a:r>
          </a:p>
          <a:p>
            <a:pPr marL="0" lvl="0" indent="0" algn="ctr" rtl="0">
              <a:spcBef>
                <a:spcPts val="0"/>
              </a:spcBef>
              <a:spcAft>
                <a:spcPts val="0"/>
              </a:spcAft>
              <a:buNone/>
            </a:pPr>
            <a:r>
              <a:rPr lang="fr-FR" sz="600" b="1" dirty="0">
                <a:latin typeface="Montserrat"/>
                <a:ea typeface="Montserrat"/>
                <a:cs typeface="Montserrat"/>
                <a:sym typeface="Montserrat"/>
              </a:rPr>
              <a:t>administrateur Gazelle</a:t>
            </a:r>
            <a:endParaRPr lang="fr-FR" sz="600" dirty="0">
              <a:latin typeface="Montserrat"/>
              <a:ea typeface="Montserrat"/>
              <a:cs typeface="Montserrat"/>
              <a:sym typeface="Montserrat"/>
            </a:endParaRPr>
          </a:p>
        </p:txBody>
      </p:sp>
      <p:sp>
        <p:nvSpPr>
          <p:cNvPr id="54" name="Rectangle 53">
            <a:extLst>
              <a:ext uri="{FF2B5EF4-FFF2-40B4-BE49-F238E27FC236}">
                <a16:creationId xmlns:a16="http://schemas.microsoft.com/office/drawing/2014/main" id="{004326BF-9B1A-4DFB-BB3E-FDD9C93BBDDD}"/>
              </a:ext>
            </a:extLst>
          </p:cNvPr>
          <p:cNvSpPr/>
          <p:nvPr/>
        </p:nvSpPr>
        <p:spPr>
          <a:xfrm>
            <a:off x="1808740" y="1960307"/>
            <a:ext cx="407766" cy="158775"/>
          </a:xfrm>
          <a:prstGeom prst="rect">
            <a:avLst/>
          </a:prstGeom>
          <a:noFill/>
          <a:ln w="9525" cap="flat" cmpd="sng">
            <a:noFill/>
            <a:prstDash val="solid"/>
            <a:round/>
            <a:headEnd type="none" w="med" len="med"/>
            <a:tailEnd type="none" w="med" len="med"/>
          </a:ln>
        </p:spPr>
        <p:txBody>
          <a:bodyPr spcFirstLastPara="1" wrap="square" lIns="45725" tIns="45725" rIns="45725" bIns="45725" anchor="ctr" anchorCtr="0">
            <a:noAutofit/>
          </a:bodyPr>
          <a:lstStyle/>
          <a:p>
            <a:pPr algn="ctr"/>
            <a:r>
              <a:rPr lang="fr-FR" sz="600" b="1" dirty="0">
                <a:solidFill>
                  <a:srgbClr val="000000"/>
                </a:solidFill>
                <a:latin typeface="Montserrat"/>
              </a:rPr>
              <a:t>C.2</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On-screen Show (16:9)</PresentationFormat>
  <Paragraphs>92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Poppins SemiBold</vt:lpstr>
      <vt:lpstr>Poppins</vt:lpstr>
      <vt:lpstr>Raleway</vt:lpstr>
      <vt:lpstr>Proxima Nova</vt:lpstr>
      <vt:lpstr>Open Sans</vt:lpstr>
      <vt:lpstr>Montserrat</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GAY</dc:creator>
  <cp:lastModifiedBy>Anne-Gaëlle BERGE</cp:lastModifiedBy>
  <cp:revision>13</cp:revision>
  <dcterms:modified xsi:type="dcterms:W3CDTF">2022-02-11T09:25:39Z</dcterms:modified>
</cp:coreProperties>
</file>